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00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7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104438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31427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325104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202418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817952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290857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335263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254122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90877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85224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35FD1A-367B-4D6A-9A2E-264B6F1A6DAE}" type="datetimeFigureOut">
              <a:rPr kumimoji="1" lang="ja-JP" altLang="en-US" smtClean="0"/>
              <a:t>2017/7/10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157527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5FD1A-367B-4D6A-9A2E-264B6F1A6DAE}" type="datetimeFigureOut">
              <a:rPr kumimoji="1" lang="ja-JP" altLang="en-US" smtClean="0"/>
              <a:t>2017/7/10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FE4F0-F792-4CCA-A59C-2BC2DE15EC8B}" type="slidenum">
              <a:rPr kumimoji="1" lang="ja-JP" altLang="en-US" smtClean="0"/>
              <a:t>‹#›</a:t>
            </a:fld>
            <a:endParaRPr kumimoji="1" lang="ja-JP" altLang="en-US"/>
          </a:p>
        </p:txBody>
      </p:sp>
    </p:spTree>
    <p:extLst>
      <p:ext uri="{BB962C8B-B14F-4D97-AF65-F5344CB8AC3E}">
        <p14:creationId xmlns:p14="http://schemas.microsoft.com/office/powerpoint/2010/main" val="3043238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56315" y="2414785"/>
            <a:ext cx="5726806" cy="43208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900928" y="2440555"/>
            <a:ext cx="4893974" cy="424841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4" name="正方形/長方形 3"/>
          <p:cNvSpPr/>
          <p:nvPr/>
        </p:nvSpPr>
        <p:spPr>
          <a:xfrm>
            <a:off x="321973" y="90152"/>
            <a:ext cx="1712890" cy="3734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生産者の方へ</a:t>
            </a:r>
            <a:endParaRPr kumimoji="1" lang="ja-JP" altLang="en-US" b="1" dirty="0">
              <a:solidFill>
                <a:schemeClr val="tx1"/>
              </a:solidFill>
            </a:endParaRPr>
          </a:p>
        </p:txBody>
      </p:sp>
      <p:sp>
        <p:nvSpPr>
          <p:cNvPr id="5" name="正方形/長方形 4"/>
          <p:cNvSpPr/>
          <p:nvPr/>
        </p:nvSpPr>
        <p:spPr>
          <a:xfrm>
            <a:off x="369194" y="592428"/>
            <a:ext cx="11427854" cy="6825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日持ち性向上対策実証事業</a:t>
            </a:r>
            <a:endParaRPr kumimoji="1" lang="en-US" altLang="ja-JP" sz="1400" dirty="0" smtClean="0"/>
          </a:p>
          <a:p>
            <a:pPr algn="ctr"/>
            <a:r>
              <a:rPr lang="ja-JP" altLang="en-US" sz="1400" dirty="0" smtClean="0"/>
              <a:t>花</a:t>
            </a:r>
            <a:r>
              <a:rPr lang="ja-JP" altLang="en-US" sz="1400" dirty="0" err="1" smtClean="0"/>
              <a:t>き</a:t>
            </a:r>
            <a:r>
              <a:rPr lang="ja-JP" altLang="en-US" sz="1400" dirty="0" smtClean="0"/>
              <a:t>生産者・生産者団体を対象に</a:t>
            </a:r>
            <a:r>
              <a:rPr lang="ja-JP" altLang="en-US" sz="2000" b="1" dirty="0" smtClean="0"/>
              <a:t>日持ち性向上品目別生産管理基準認証</a:t>
            </a:r>
            <a:r>
              <a:rPr lang="ja-JP" altLang="en-US" sz="1400" dirty="0" smtClean="0"/>
              <a:t>の認定手続き（試行）を開始します</a:t>
            </a:r>
            <a:endParaRPr kumimoji="1" lang="ja-JP" altLang="en-US" sz="1400" dirty="0"/>
          </a:p>
        </p:txBody>
      </p:sp>
      <p:sp>
        <p:nvSpPr>
          <p:cNvPr id="6" name="円/楕円 5"/>
          <p:cNvSpPr/>
          <p:nvPr/>
        </p:nvSpPr>
        <p:spPr>
          <a:xfrm>
            <a:off x="487251" y="2440555"/>
            <a:ext cx="2009103" cy="489397"/>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認証の対象</a:t>
            </a:r>
            <a:endParaRPr kumimoji="1" lang="ja-JP" altLang="en-US" dirty="0"/>
          </a:p>
        </p:txBody>
      </p:sp>
      <p:sp>
        <p:nvSpPr>
          <p:cNvPr id="7" name="角丸四角形 6"/>
          <p:cNvSpPr/>
          <p:nvPr/>
        </p:nvSpPr>
        <p:spPr>
          <a:xfrm>
            <a:off x="963767" y="2986256"/>
            <a:ext cx="4870361" cy="46363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輪ギク、スプレーマム、バラ、カーネーションの</a:t>
            </a:r>
            <a:r>
              <a:rPr lang="ja-JP" altLang="en-US" sz="1400" dirty="0" smtClean="0"/>
              <a:t>４</a:t>
            </a:r>
            <a:r>
              <a:rPr kumimoji="1" lang="ja-JP" altLang="en-US" sz="1400" dirty="0" smtClean="0"/>
              <a:t>品目の生産者及び</a:t>
            </a:r>
            <a:r>
              <a:rPr lang="ja-JP" altLang="en-US" sz="1400" dirty="0" smtClean="0"/>
              <a:t>生産者団体</a:t>
            </a:r>
            <a:endParaRPr kumimoji="1" lang="ja-JP" altLang="en-US" sz="1400" dirty="0"/>
          </a:p>
        </p:txBody>
      </p:sp>
      <p:sp>
        <p:nvSpPr>
          <p:cNvPr id="8" name="角丸四角形 7"/>
          <p:cNvSpPr/>
          <p:nvPr/>
        </p:nvSpPr>
        <p:spPr>
          <a:xfrm>
            <a:off x="963766" y="3496601"/>
            <a:ext cx="4870361" cy="51515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品目別の生産管理基準（別紙）の全項目のうち８割以上を</a:t>
            </a:r>
            <a:r>
              <a:rPr lang="ja-JP" altLang="en-US" sz="1400" dirty="0" smtClean="0"/>
              <a:t>実施</a:t>
            </a:r>
            <a:r>
              <a:rPr kumimoji="1" lang="ja-JP" altLang="en-US" sz="1400" dirty="0" smtClean="0"/>
              <a:t>していること</a:t>
            </a:r>
            <a:endParaRPr kumimoji="1" lang="ja-JP" altLang="en-US" sz="1400" dirty="0"/>
          </a:p>
        </p:txBody>
      </p:sp>
      <p:sp>
        <p:nvSpPr>
          <p:cNvPr id="9" name="円/楕円 8"/>
          <p:cNvSpPr/>
          <p:nvPr/>
        </p:nvSpPr>
        <p:spPr>
          <a:xfrm>
            <a:off x="487251" y="4127698"/>
            <a:ext cx="2009103" cy="53769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認定方法</a:t>
            </a:r>
            <a:endParaRPr kumimoji="1" lang="ja-JP" altLang="en-US" dirty="0"/>
          </a:p>
        </p:txBody>
      </p:sp>
      <p:sp>
        <p:nvSpPr>
          <p:cNvPr id="10" name="角丸四角形 9"/>
          <p:cNvSpPr/>
          <p:nvPr/>
        </p:nvSpPr>
        <p:spPr>
          <a:xfrm>
            <a:off x="1008044" y="5554007"/>
            <a:ext cx="4870361" cy="52803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書類審査と現地調査を行って、生産管理基準に準拠した作業を実施していることを確認します</a:t>
            </a:r>
            <a:endParaRPr kumimoji="1" lang="en-US" altLang="ja-JP" sz="1400" dirty="0" smtClean="0"/>
          </a:p>
        </p:txBody>
      </p:sp>
      <p:sp>
        <p:nvSpPr>
          <p:cNvPr id="13" name="右矢印 12"/>
          <p:cNvSpPr/>
          <p:nvPr/>
        </p:nvSpPr>
        <p:spPr>
          <a:xfrm>
            <a:off x="6123899" y="2451824"/>
            <a:ext cx="746975" cy="4237149"/>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a:endParaRPr kumimoji="1" lang="ja-JP" altLang="en-US" dirty="0"/>
          </a:p>
        </p:txBody>
      </p:sp>
      <p:sp>
        <p:nvSpPr>
          <p:cNvPr id="14" name="角丸四角形 13"/>
          <p:cNvSpPr/>
          <p:nvPr/>
        </p:nvSpPr>
        <p:spPr>
          <a:xfrm>
            <a:off x="1015558" y="6154486"/>
            <a:ext cx="4862847" cy="50871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審査委員会で認定し、「認証」を発行します</a:t>
            </a:r>
            <a:endParaRPr kumimoji="1" lang="ja-JP" altLang="en-US" sz="1400" dirty="0"/>
          </a:p>
        </p:txBody>
      </p:sp>
      <p:sp>
        <p:nvSpPr>
          <p:cNvPr id="15" name="角丸四角形 14"/>
          <p:cNvSpPr/>
          <p:nvPr/>
        </p:nvSpPr>
        <p:spPr>
          <a:xfrm>
            <a:off x="7057623" y="4264498"/>
            <a:ext cx="4546242" cy="911182"/>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t>卸売市場や小売団体に対し、この認証が日持ち性向上に有効な生産工程管理を実践している生産者であることを示す証であることを情報提供します（生産協会）</a:t>
            </a:r>
            <a:endParaRPr lang="en-US" altLang="ja-JP" sz="1400" dirty="0" smtClean="0"/>
          </a:p>
        </p:txBody>
      </p:sp>
      <p:sp>
        <p:nvSpPr>
          <p:cNvPr id="16" name="角丸四角形 15"/>
          <p:cNvSpPr/>
          <p:nvPr/>
        </p:nvSpPr>
        <p:spPr>
          <a:xfrm>
            <a:off x="7057623" y="3220485"/>
            <a:ext cx="4546242" cy="818651"/>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「日持ちさん」キャラクターとロゴをダンボール箱や伝票に使用して、</a:t>
            </a:r>
            <a:r>
              <a:rPr lang="ja-JP" altLang="en-US" sz="1400" dirty="0" smtClean="0"/>
              <a:t>自分の生産した切花が</a:t>
            </a:r>
            <a:r>
              <a:rPr kumimoji="1" lang="ja-JP" altLang="en-US" sz="1400" dirty="0" smtClean="0"/>
              <a:t>日持ち性に優れた商品であることを</a:t>
            </a:r>
            <a:r>
              <a:rPr lang="ja-JP" altLang="en-US" sz="1400" dirty="0" smtClean="0"/>
              <a:t>ＰＲ</a:t>
            </a:r>
            <a:r>
              <a:rPr kumimoji="1" lang="ja-JP" altLang="en-US" sz="1400" dirty="0" smtClean="0"/>
              <a:t>できます</a:t>
            </a:r>
            <a:endParaRPr kumimoji="1" lang="ja-JP" altLang="en-US" sz="1400" dirty="0"/>
          </a:p>
        </p:txBody>
      </p:sp>
      <p:sp>
        <p:nvSpPr>
          <p:cNvPr id="17" name="角丸四角形 16"/>
          <p:cNvSpPr/>
          <p:nvPr/>
        </p:nvSpPr>
        <p:spPr>
          <a:xfrm>
            <a:off x="7057623" y="5401041"/>
            <a:ext cx="4546242" cy="855658"/>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t>花小売店の販売員を対象</a:t>
            </a:r>
            <a:r>
              <a:rPr lang="ja-JP" altLang="en-US" sz="1400" dirty="0" smtClean="0"/>
              <a:t>に研修を行い、「</a:t>
            </a:r>
            <a:r>
              <a:rPr lang="ja-JP" altLang="en-US" sz="1400" dirty="0"/>
              <a:t>日持ち</a:t>
            </a:r>
            <a:r>
              <a:rPr lang="ja-JP" altLang="en-US" sz="1400" dirty="0" smtClean="0"/>
              <a:t>さん」キャラクターの付いた生産者の商品が、日持ち向上に有効な生産管理を行っていることを周知します（ＪＦＴＤ）、</a:t>
            </a:r>
            <a:endParaRPr lang="ja-JP" altLang="en-US" sz="1400" dirty="0"/>
          </a:p>
        </p:txBody>
      </p:sp>
      <p:sp>
        <p:nvSpPr>
          <p:cNvPr id="2" name="角丸四角形 1"/>
          <p:cNvSpPr/>
          <p:nvPr/>
        </p:nvSpPr>
        <p:spPr>
          <a:xfrm>
            <a:off x="1052591" y="4702422"/>
            <a:ext cx="4833328" cy="77914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生産協会のＨＰから申請書をダウンロードして、普及指導機関の指導を受けながら必要事項を記入の上、必要な資料とともに都府県協会経由で申請します</a:t>
            </a:r>
            <a:endParaRPr kumimoji="1" lang="ja-JP" altLang="en-US" sz="1400" dirty="0"/>
          </a:p>
        </p:txBody>
      </p:sp>
      <p:sp>
        <p:nvSpPr>
          <p:cNvPr id="3" name="円/楕円 2"/>
          <p:cNvSpPr/>
          <p:nvPr/>
        </p:nvSpPr>
        <p:spPr>
          <a:xfrm>
            <a:off x="7057623" y="2527462"/>
            <a:ext cx="2112135" cy="45879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認定されると</a:t>
            </a:r>
            <a:endParaRPr kumimoji="1" lang="ja-JP" altLang="en-US" dirty="0"/>
          </a:p>
        </p:txBody>
      </p:sp>
      <p:sp>
        <p:nvSpPr>
          <p:cNvPr id="19" name="フローチャート: 処理 18"/>
          <p:cNvSpPr/>
          <p:nvPr/>
        </p:nvSpPr>
        <p:spPr>
          <a:xfrm>
            <a:off x="382073" y="1275392"/>
            <a:ext cx="11412829" cy="948994"/>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t>「日持ち性</a:t>
            </a:r>
            <a:r>
              <a:rPr lang="ja-JP" altLang="en-US" dirty="0"/>
              <a:t>向上品目別生産管理</a:t>
            </a:r>
            <a:r>
              <a:rPr lang="ja-JP" altLang="en-US" dirty="0" smtClean="0"/>
              <a:t>基準」と</a:t>
            </a:r>
            <a:r>
              <a:rPr lang="ja-JP" altLang="en-US" dirty="0"/>
              <a:t>は、高品質な花</a:t>
            </a:r>
            <a:r>
              <a:rPr lang="ja-JP" altLang="en-US" dirty="0" err="1"/>
              <a:t>きを</a:t>
            </a:r>
            <a:r>
              <a:rPr lang="ja-JP" altLang="en-US" dirty="0"/>
              <a:t>可能な限り新鮮で美しい状態で消費者等に届け、長く楽しんでいただくために、</a:t>
            </a:r>
            <a:r>
              <a:rPr lang="ja-JP" altLang="en-US" u="sng" dirty="0"/>
              <a:t>生産段階において取り組むべき管理技術を体系化してまとめたもの</a:t>
            </a:r>
            <a:r>
              <a:rPr lang="ja-JP" altLang="en-US" dirty="0"/>
              <a:t>です。</a:t>
            </a:r>
          </a:p>
        </p:txBody>
      </p:sp>
    </p:spTree>
    <p:extLst>
      <p:ext uri="{BB962C8B-B14F-4D97-AF65-F5344CB8AC3E}">
        <p14:creationId xmlns:p14="http://schemas.microsoft.com/office/powerpoint/2010/main" val="416974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上矢印 1"/>
          <p:cNvSpPr/>
          <p:nvPr/>
        </p:nvSpPr>
        <p:spPr>
          <a:xfrm>
            <a:off x="5905443" y="4056864"/>
            <a:ext cx="540913" cy="136500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上矢印 2"/>
          <p:cNvSpPr/>
          <p:nvPr/>
        </p:nvSpPr>
        <p:spPr>
          <a:xfrm>
            <a:off x="2873615" y="1504069"/>
            <a:ext cx="182588" cy="3934002"/>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64425" y="834367"/>
            <a:ext cx="7414588" cy="669702"/>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rPr>
              <a:t>申請者</a:t>
            </a:r>
            <a:endParaRPr kumimoji="1" lang="ja-JP" altLang="en-US" b="1" dirty="0">
              <a:solidFill>
                <a:schemeClr val="tx1"/>
              </a:solidFill>
            </a:endParaRPr>
          </a:p>
        </p:txBody>
      </p:sp>
      <p:sp>
        <p:nvSpPr>
          <p:cNvPr id="5" name="角丸四角形 4"/>
          <p:cNvSpPr/>
          <p:nvPr/>
        </p:nvSpPr>
        <p:spPr>
          <a:xfrm>
            <a:off x="364424" y="3364521"/>
            <a:ext cx="7414588" cy="67936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rPr>
              <a:t>都府県協会</a:t>
            </a:r>
            <a:endParaRPr kumimoji="1" lang="ja-JP" altLang="en-US" b="1" dirty="0">
              <a:solidFill>
                <a:schemeClr val="tx1"/>
              </a:solidFill>
            </a:endParaRPr>
          </a:p>
        </p:txBody>
      </p:sp>
      <p:sp>
        <p:nvSpPr>
          <p:cNvPr id="6" name="角丸四角形 5"/>
          <p:cNvSpPr/>
          <p:nvPr/>
        </p:nvSpPr>
        <p:spPr>
          <a:xfrm>
            <a:off x="364424" y="5365718"/>
            <a:ext cx="7414588" cy="640181"/>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生産協会</a:t>
            </a:r>
            <a:endParaRPr kumimoji="1" lang="ja-JP" altLang="en-US" b="1" dirty="0">
              <a:solidFill>
                <a:schemeClr val="tx1"/>
              </a:solidFill>
            </a:endParaRPr>
          </a:p>
        </p:txBody>
      </p:sp>
      <p:sp>
        <p:nvSpPr>
          <p:cNvPr id="7" name="下矢印 6"/>
          <p:cNvSpPr/>
          <p:nvPr/>
        </p:nvSpPr>
        <p:spPr>
          <a:xfrm>
            <a:off x="1917905" y="1169218"/>
            <a:ext cx="441943" cy="2331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下矢印 7"/>
          <p:cNvSpPr/>
          <p:nvPr/>
        </p:nvSpPr>
        <p:spPr>
          <a:xfrm>
            <a:off x="1994631" y="3797830"/>
            <a:ext cx="618186" cy="1617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送付</a:t>
            </a:r>
            <a:endParaRPr kumimoji="1" lang="ja-JP" altLang="en-US" dirty="0"/>
          </a:p>
        </p:txBody>
      </p:sp>
      <p:sp>
        <p:nvSpPr>
          <p:cNvPr id="9" name="上矢印 8"/>
          <p:cNvSpPr/>
          <p:nvPr/>
        </p:nvSpPr>
        <p:spPr>
          <a:xfrm>
            <a:off x="2593902" y="1519437"/>
            <a:ext cx="189919" cy="209082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017607" y="6407272"/>
            <a:ext cx="5000795" cy="46363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b="1" dirty="0" smtClean="0"/>
              <a:t>花</a:t>
            </a:r>
            <a:r>
              <a:rPr kumimoji="1" lang="ja-JP" altLang="en-US" b="1" dirty="0" err="1" smtClean="0"/>
              <a:t>き</a:t>
            </a:r>
            <a:r>
              <a:rPr kumimoji="1" lang="ja-JP" altLang="en-US" b="1" dirty="0" smtClean="0"/>
              <a:t>日持ち性向上生産管理基準審査委員会</a:t>
            </a:r>
            <a:endParaRPr kumimoji="1" lang="en-US" altLang="ja-JP" b="1" dirty="0" smtClean="0"/>
          </a:p>
        </p:txBody>
      </p:sp>
      <p:sp>
        <p:nvSpPr>
          <p:cNvPr id="11" name="上矢印 10"/>
          <p:cNvSpPr/>
          <p:nvPr/>
        </p:nvSpPr>
        <p:spPr>
          <a:xfrm>
            <a:off x="5943950" y="1498777"/>
            <a:ext cx="489397" cy="185261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5461131" y="4504729"/>
            <a:ext cx="1332963" cy="45961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認定証</a:t>
            </a:r>
            <a:endParaRPr lang="en-US" altLang="ja-JP" sz="1200" dirty="0" smtClean="0"/>
          </a:p>
          <a:p>
            <a:pPr algn="ctr"/>
            <a:r>
              <a:rPr lang="ja-JP" altLang="en-US" sz="1200" dirty="0" smtClean="0"/>
              <a:t>発行</a:t>
            </a:r>
            <a:endParaRPr kumimoji="1" lang="en-US" altLang="ja-JP" sz="1200" dirty="0" smtClean="0"/>
          </a:p>
        </p:txBody>
      </p:sp>
      <p:sp>
        <p:nvSpPr>
          <p:cNvPr id="13" name="円/楕円 12"/>
          <p:cNvSpPr/>
          <p:nvPr/>
        </p:nvSpPr>
        <p:spPr>
          <a:xfrm>
            <a:off x="5493655" y="3522529"/>
            <a:ext cx="1332963" cy="45961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認定証</a:t>
            </a:r>
            <a:endParaRPr kumimoji="1" lang="en-US" altLang="ja-JP" sz="1200" dirty="0" smtClean="0"/>
          </a:p>
          <a:p>
            <a:pPr algn="ctr"/>
            <a:r>
              <a:rPr kumimoji="1" lang="ja-JP" altLang="en-US" sz="1200" dirty="0" smtClean="0"/>
              <a:t>交付</a:t>
            </a:r>
            <a:endParaRPr kumimoji="1" lang="en-US" altLang="ja-JP" sz="1200" dirty="0" smtClean="0"/>
          </a:p>
        </p:txBody>
      </p:sp>
      <p:sp>
        <p:nvSpPr>
          <p:cNvPr id="14" name="下矢印 13"/>
          <p:cNvSpPr/>
          <p:nvPr/>
        </p:nvSpPr>
        <p:spPr>
          <a:xfrm>
            <a:off x="3137235" y="6005603"/>
            <a:ext cx="1152659" cy="378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諮問</a:t>
            </a:r>
            <a:endParaRPr kumimoji="1" lang="ja-JP" altLang="en-US" sz="1200" dirty="0"/>
          </a:p>
        </p:txBody>
      </p:sp>
      <p:sp>
        <p:nvSpPr>
          <p:cNvPr id="15" name="上矢印 14"/>
          <p:cNvSpPr/>
          <p:nvPr/>
        </p:nvSpPr>
        <p:spPr>
          <a:xfrm>
            <a:off x="5696597" y="6005899"/>
            <a:ext cx="1049628" cy="388391"/>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判定</a:t>
            </a:r>
            <a:endParaRPr kumimoji="1" lang="ja-JP" altLang="en-US" sz="1200" dirty="0"/>
          </a:p>
        </p:txBody>
      </p:sp>
      <p:sp>
        <p:nvSpPr>
          <p:cNvPr id="16" name="円/楕円 15"/>
          <p:cNvSpPr/>
          <p:nvPr/>
        </p:nvSpPr>
        <p:spPr>
          <a:xfrm>
            <a:off x="1990848" y="5395001"/>
            <a:ext cx="3277353" cy="575243"/>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書面確認</a:t>
            </a:r>
            <a:endParaRPr lang="en-US" altLang="ja-JP" sz="1200" dirty="0" smtClean="0"/>
          </a:p>
          <a:p>
            <a:pPr algn="ctr"/>
            <a:r>
              <a:rPr kumimoji="1" lang="ja-JP" altLang="en-US" sz="1200" dirty="0" smtClean="0"/>
              <a:t>現地</a:t>
            </a:r>
            <a:r>
              <a:rPr kumimoji="1" lang="ja-JP" altLang="en-US" sz="1200" dirty="0"/>
              <a:t>確認</a:t>
            </a:r>
          </a:p>
        </p:txBody>
      </p:sp>
      <p:sp>
        <p:nvSpPr>
          <p:cNvPr id="17" name="正方形/長方形 16"/>
          <p:cNvSpPr/>
          <p:nvPr/>
        </p:nvSpPr>
        <p:spPr>
          <a:xfrm>
            <a:off x="7938396" y="859881"/>
            <a:ext cx="3923760" cy="662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・申請書は協会ＨＰからダウンロードして入手</a:t>
            </a:r>
            <a:endParaRPr kumimoji="1" lang="en-US" altLang="ja-JP" sz="1400" dirty="0" smtClean="0"/>
          </a:p>
          <a:p>
            <a:r>
              <a:rPr lang="ja-JP" altLang="en-US" sz="1400" dirty="0" smtClean="0"/>
              <a:t>・普及指導機関の協力を得て作成</a:t>
            </a:r>
            <a:endParaRPr lang="en-US" altLang="ja-JP" sz="1400" dirty="0" smtClean="0"/>
          </a:p>
        </p:txBody>
      </p:sp>
      <p:sp>
        <p:nvSpPr>
          <p:cNvPr id="18" name="横巻き 17"/>
          <p:cNvSpPr/>
          <p:nvPr/>
        </p:nvSpPr>
        <p:spPr>
          <a:xfrm>
            <a:off x="2201213" y="907"/>
            <a:ext cx="7776694" cy="746974"/>
          </a:xfrm>
          <a:prstGeom prst="horizontalScroll">
            <a:avLst/>
          </a:prstGeom>
          <a:solidFill>
            <a:srgbClr val="FF000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b="1" dirty="0" smtClean="0">
                <a:solidFill>
                  <a:schemeClr val="bg1"/>
                </a:solidFill>
                <a:latin typeface="HGS創英角ｺﾞｼｯｸUB" panose="020B0900000000000000" pitchFamily="50" charset="-128"/>
                <a:ea typeface="HGS創英角ｺﾞｼｯｸUB" panose="020B0900000000000000" pitchFamily="50" charset="-128"/>
              </a:rPr>
              <a:t>生産管理基準認証認定実証事業の流れ（Ｈ２９年度</a:t>
            </a:r>
            <a:r>
              <a:rPr kumimoji="1" lang="ja-JP" altLang="en-US" b="1" dirty="0" smtClean="0">
                <a:solidFill>
                  <a:schemeClr val="bg1"/>
                </a:solidFill>
                <a:latin typeface="HGS創英角ｺﾞｼｯｸUB" panose="020B0900000000000000" pitchFamily="50" charset="-128"/>
                <a:ea typeface="HGS創英角ｺﾞｼｯｸUB" panose="020B0900000000000000" pitchFamily="50" charset="-128"/>
              </a:rPr>
              <a:t>）</a:t>
            </a:r>
            <a:endParaRPr kumimoji="1" lang="ja-JP" altLang="en-US" b="1"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9" name="円/楕円 18"/>
          <p:cNvSpPr/>
          <p:nvPr/>
        </p:nvSpPr>
        <p:spPr>
          <a:xfrm>
            <a:off x="5615313" y="5492228"/>
            <a:ext cx="1121172" cy="41426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認定</a:t>
            </a:r>
            <a:endParaRPr kumimoji="1" lang="ja-JP" altLang="en-US" sz="1400" dirty="0"/>
          </a:p>
        </p:txBody>
      </p:sp>
      <p:sp>
        <p:nvSpPr>
          <p:cNvPr id="20" name="正方形/長方形 19"/>
          <p:cNvSpPr/>
          <p:nvPr/>
        </p:nvSpPr>
        <p:spPr>
          <a:xfrm>
            <a:off x="5048967" y="859880"/>
            <a:ext cx="2325063" cy="58528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a:t>
            </a:r>
            <a:r>
              <a:rPr kumimoji="1" lang="ja-JP" altLang="en-US" sz="1200" dirty="0" smtClean="0"/>
              <a:t>「日持ちさん」マークの使用</a:t>
            </a:r>
            <a:endParaRPr kumimoji="1" lang="en-US" altLang="ja-JP" sz="1200" dirty="0" smtClean="0"/>
          </a:p>
          <a:p>
            <a:r>
              <a:rPr lang="ja-JP" altLang="en-US" sz="1200" dirty="0" smtClean="0"/>
              <a:t>・「認定者」であることの広告利用</a:t>
            </a:r>
            <a:endParaRPr lang="en-US" altLang="ja-JP" sz="1200" dirty="0" smtClean="0"/>
          </a:p>
          <a:p>
            <a:endParaRPr lang="en-US" altLang="ja-JP" sz="1200" dirty="0" smtClean="0"/>
          </a:p>
        </p:txBody>
      </p:sp>
      <p:sp>
        <p:nvSpPr>
          <p:cNvPr id="21" name="正方形/長方形 20"/>
          <p:cNvSpPr/>
          <p:nvPr/>
        </p:nvSpPr>
        <p:spPr>
          <a:xfrm>
            <a:off x="7938397" y="3456937"/>
            <a:ext cx="3957542" cy="656822"/>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t>・認定者の指導・助言及び活動実績等の把握</a:t>
            </a:r>
            <a:endParaRPr kumimoji="1" lang="en-US" altLang="ja-JP" sz="1400" dirty="0" smtClean="0"/>
          </a:p>
          <a:p>
            <a:r>
              <a:rPr lang="ja-JP" altLang="en-US" sz="1400" dirty="0" smtClean="0"/>
              <a:t>・事業の普及</a:t>
            </a:r>
            <a:endParaRPr lang="en-US" altLang="ja-JP" sz="1400" dirty="0" smtClean="0"/>
          </a:p>
        </p:txBody>
      </p:sp>
      <p:sp>
        <p:nvSpPr>
          <p:cNvPr id="22" name="正方形/長方形 21"/>
          <p:cNvSpPr/>
          <p:nvPr/>
        </p:nvSpPr>
        <p:spPr>
          <a:xfrm>
            <a:off x="7938396" y="5365718"/>
            <a:ext cx="3940650" cy="604526"/>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t>・認定者リストの業界への周知等</a:t>
            </a:r>
            <a:endParaRPr kumimoji="1" lang="en-US" altLang="ja-JP" sz="1600" dirty="0" smtClean="0"/>
          </a:p>
          <a:p>
            <a:r>
              <a:rPr lang="ja-JP" altLang="en-US" sz="1600" dirty="0" smtClean="0"/>
              <a:t>・本制度の広報活動</a:t>
            </a:r>
            <a:endParaRPr kumimoji="1" lang="ja-JP" altLang="en-US" sz="1600" dirty="0"/>
          </a:p>
        </p:txBody>
      </p:sp>
      <p:sp>
        <p:nvSpPr>
          <p:cNvPr id="23" name="下矢印 22"/>
          <p:cNvSpPr/>
          <p:nvPr/>
        </p:nvSpPr>
        <p:spPr>
          <a:xfrm>
            <a:off x="4135872" y="3887139"/>
            <a:ext cx="420684" cy="155683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716380" y="3532734"/>
            <a:ext cx="1221510" cy="42017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受理</a:t>
            </a:r>
            <a:endParaRPr kumimoji="1" lang="en-US" altLang="ja-JP" sz="1100" dirty="0" smtClean="0"/>
          </a:p>
          <a:p>
            <a:pPr algn="ctr"/>
            <a:r>
              <a:rPr kumimoji="1" lang="ja-JP" altLang="en-US" sz="1100" dirty="0" smtClean="0"/>
              <a:t>内容確認</a:t>
            </a:r>
            <a:endParaRPr kumimoji="1" lang="ja-JP" altLang="en-US" sz="1100" dirty="0"/>
          </a:p>
        </p:txBody>
      </p:sp>
      <p:sp>
        <p:nvSpPr>
          <p:cNvPr id="25" name="円/楕円 24"/>
          <p:cNvSpPr/>
          <p:nvPr/>
        </p:nvSpPr>
        <p:spPr>
          <a:xfrm>
            <a:off x="1648496" y="953038"/>
            <a:ext cx="984671" cy="460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申請</a:t>
            </a:r>
            <a:endParaRPr kumimoji="1" lang="en-US" altLang="ja-JP" b="1" dirty="0" smtClean="0"/>
          </a:p>
        </p:txBody>
      </p:sp>
      <p:sp>
        <p:nvSpPr>
          <p:cNvPr id="26" name="正方形/長方形 25"/>
          <p:cNvSpPr/>
          <p:nvPr/>
        </p:nvSpPr>
        <p:spPr>
          <a:xfrm>
            <a:off x="2317151" y="2678806"/>
            <a:ext cx="820084" cy="5947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不備等があった</a:t>
            </a:r>
            <a:endParaRPr kumimoji="1" lang="en-US" altLang="ja-JP" sz="1050" dirty="0" smtClean="0"/>
          </a:p>
          <a:p>
            <a:pPr algn="ctr"/>
            <a:r>
              <a:rPr kumimoji="1" lang="ja-JP" altLang="en-US" sz="1050" dirty="0" smtClean="0"/>
              <a:t>場合差戻し</a:t>
            </a:r>
            <a:endParaRPr kumimoji="1" lang="ja-JP" altLang="en-US" sz="1050" dirty="0"/>
          </a:p>
        </p:txBody>
      </p:sp>
      <p:sp>
        <p:nvSpPr>
          <p:cNvPr id="27" name="右矢印 26"/>
          <p:cNvSpPr/>
          <p:nvPr/>
        </p:nvSpPr>
        <p:spPr>
          <a:xfrm>
            <a:off x="6773939" y="3659306"/>
            <a:ext cx="1147566" cy="22783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3111787" y="959343"/>
            <a:ext cx="1714615" cy="42210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現地確認への対応</a:t>
            </a:r>
            <a:endParaRPr kumimoji="1" lang="ja-JP" altLang="en-US" sz="1200" dirty="0"/>
          </a:p>
        </p:txBody>
      </p:sp>
      <p:sp>
        <p:nvSpPr>
          <p:cNvPr id="29" name="左右矢印 28"/>
          <p:cNvSpPr/>
          <p:nvPr/>
        </p:nvSpPr>
        <p:spPr>
          <a:xfrm>
            <a:off x="2952396" y="3610263"/>
            <a:ext cx="962815" cy="210086"/>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上矢印 29"/>
          <p:cNvSpPr/>
          <p:nvPr/>
        </p:nvSpPr>
        <p:spPr>
          <a:xfrm>
            <a:off x="3451657" y="1513646"/>
            <a:ext cx="207993" cy="2145660"/>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日付プレースホルダー 79"/>
          <p:cNvSpPr>
            <a:spLocks noGrp="1"/>
          </p:cNvSpPr>
          <p:nvPr>
            <p:ph type="dt" sz="half" idx="10"/>
          </p:nvPr>
        </p:nvSpPr>
        <p:spPr>
          <a:xfrm>
            <a:off x="838200" y="6356350"/>
            <a:ext cx="2743200" cy="365125"/>
          </a:xfrm>
        </p:spPr>
        <p:txBody>
          <a:bodyPr/>
          <a:lstStyle/>
          <a:p>
            <a:fld id="{E7B409E4-B781-4C6B-8C6C-AE2228BB8879}" type="datetime1">
              <a:rPr kumimoji="1" lang="ja-JP" altLang="en-US" smtClean="0"/>
              <a:t>2017/7/10</a:t>
            </a:fld>
            <a:endParaRPr kumimoji="1" lang="ja-JP" altLang="en-US"/>
          </a:p>
        </p:txBody>
      </p:sp>
      <p:sp>
        <p:nvSpPr>
          <p:cNvPr id="32" name="角丸四角形 31"/>
          <p:cNvSpPr/>
          <p:nvPr/>
        </p:nvSpPr>
        <p:spPr>
          <a:xfrm>
            <a:off x="5691920" y="1280443"/>
            <a:ext cx="908915" cy="242045"/>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2"/>
                </a:solidFill>
                <a:latin typeface="HG丸ｺﾞｼｯｸM-PRO" panose="020F0600000000000000" pitchFamily="50" charset="-128"/>
                <a:ea typeface="HG丸ｺﾞｼｯｸM-PRO" panose="020F0600000000000000" pitchFamily="50" charset="-128"/>
              </a:rPr>
              <a:t>支援措置</a:t>
            </a:r>
            <a:endParaRPr kumimoji="1" lang="en-US" altLang="ja-JP" sz="1200" b="1" dirty="0" smtClean="0">
              <a:solidFill>
                <a:schemeClr val="bg2"/>
              </a:solidFill>
              <a:latin typeface="HG丸ｺﾞｼｯｸM-PRO" panose="020F0600000000000000" pitchFamily="50" charset="-128"/>
              <a:ea typeface="HG丸ｺﾞｼｯｸM-PRO" panose="020F0600000000000000" pitchFamily="50" charset="-128"/>
            </a:endParaRPr>
          </a:p>
        </p:txBody>
      </p:sp>
      <p:sp>
        <p:nvSpPr>
          <p:cNvPr id="33" name="上矢印 32"/>
          <p:cNvSpPr/>
          <p:nvPr/>
        </p:nvSpPr>
        <p:spPr>
          <a:xfrm>
            <a:off x="4104015" y="1481751"/>
            <a:ext cx="502309" cy="2018681"/>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3240928" y="2229279"/>
            <a:ext cx="1521402" cy="63778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現地確認連絡調整・同行</a:t>
            </a:r>
            <a:endParaRPr kumimoji="1" lang="ja-JP" altLang="en-US" sz="1100" dirty="0"/>
          </a:p>
        </p:txBody>
      </p:sp>
      <p:sp>
        <p:nvSpPr>
          <p:cNvPr id="35" name="正方形/長方形 34"/>
          <p:cNvSpPr/>
          <p:nvPr/>
        </p:nvSpPr>
        <p:spPr>
          <a:xfrm>
            <a:off x="7921505" y="1584015"/>
            <a:ext cx="3957541" cy="536343"/>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t>・認定後</a:t>
            </a:r>
            <a:r>
              <a:rPr lang="ja-JP" altLang="en-US" sz="1400" dirty="0"/>
              <a:t>は、実績報告を提出（毎年）</a:t>
            </a:r>
          </a:p>
        </p:txBody>
      </p:sp>
      <p:sp>
        <p:nvSpPr>
          <p:cNvPr id="36" name="円/楕円 35"/>
          <p:cNvSpPr/>
          <p:nvPr/>
        </p:nvSpPr>
        <p:spPr>
          <a:xfrm>
            <a:off x="3900705" y="3420044"/>
            <a:ext cx="1322065" cy="5513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現地確認</a:t>
            </a:r>
            <a:endParaRPr kumimoji="1" lang="en-US" altLang="ja-JP" sz="1400" b="1" dirty="0" smtClean="0"/>
          </a:p>
        </p:txBody>
      </p:sp>
      <p:sp>
        <p:nvSpPr>
          <p:cNvPr id="38" name="円形吹き出し 37"/>
          <p:cNvSpPr/>
          <p:nvPr/>
        </p:nvSpPr>
        <p:spPr>
          <a:xfrm>
            <a:off x="261385" y="1711510"/>
            <a:ext cx="1439320" cy="967296"/>
          </a:xfrm>
          <a:prstGeom prst="wedgeEllipseCallout">
            <a:avLst>
              <a:gd name="adj1" fmla="val 73475"/>
              <a:gd name="adj2" fmla="val 252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現地調査希望日の</a:t>
            </a:r>
            <a:r>
              <a:rPr kumimoji="1" lang="en-US" altLang="ja-JP" sz="1200" dirty="0" smtClean="0"/>
              <a:t>6</a:t>
            </a:r>
            <a:r>
              <a:rPr kumimoji="1" lang="ja-JP" altLang="en-US" sz="1200" dirty="0" smtClean="0"/>
              <a:t>週間前を</a:t>
            </a:r>
            <a:r>
              <a:rPr lang="ja-JP" altLang="en-US" sz="1200" dirty="0" smtClean="0"/>
              <a:t>目処に提出</a:t>
            </a:r>
            <a:endParaRPr kumimoji="1" lang="ja-JP" altLang="en-US" sz="1200" dirty="0"/>
          </a:p>
        </p:txBody>
      </p:sp>
    </p:spTree>
    <p:extLst>
      <p:ext uri="{BB962C8B-B14F-4D97-AF65-F5344CB8AC3E}">
        <p14:creationId xmlns:p14="http://schemas.microsoft.com/office/powerpoint/2010/main" val="10362551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466</Words>
  <Application>Microsoft Office PowerPoint</Application>
  <PresentationFormat>ワイド画面</PresentationFormat>
  <Paragraphs>50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HGS創英角ｺﾞｼｯｸUB</vt:lpstr>
      <vt:lpstr>HG丸ｺﾞｼｯｸM-PRO</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dc:creator>
  <cp:lastModifiedBy>user1</cp:lastModifiedBy>
  <cp:revision>31</cp:revision>
  <cp:lastPrinted>2017-07-06T07:27:29Z</cp:lastPrinted>
  <dcterms:created xsi:type="dcterms:W3CDTF">2017-07-05T01:23:32Z</dcterms:created>
  <dcterms:modified xsi:type="dcterms:W3CDTF">2017-07-10T04:20:29Z</dcterms:modified>
</cp:coreProperties>
</file>