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28" r:id="rId2"/>
    <p:sldId id="327" r:id="rId3"/>
  </p:sldIdLst>
  <p:sldSz cx="7200900" cy="10440988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81013" indent="-2381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62025" indent="-476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443038" indent="-714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924050" indent="-9525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9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66"/>
    <a:srgbClr val="FF6600"/>
    <a:srgbClr val="FAFE54"/>
    <a:srgbClr val="FFCCCC"/>
    <a:srgbClr val="F9B47B"/>
    <a:srgbClr val="663300"/>
    <a:srgbClr val="FF5050"/>
    <a:srgbClr val="009BD2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15" autoAdjust="0"/>
    <p:restoredTop sz="99642" autoAdjust="0"/>
  </p:normalViewPr>
  <p:slideViewPr>
    <p:cSldViewPr>
      <p:cViewPr varScale="1">
        <p:scale>
          <a:sx n="50" d="100"/>
          <a:sy n="50" d="100"/>
        </p:scale>
        <p:origin x="2766" y="72"/>
      </p:cViewPr>
      <p:guideLst>
        <p:guide orient="horz" pos="3289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5C493B78-40B7-45F1-8777-8A1F296DA8B6}" type="datetimeFigureOut">
              <a:rPr lang="ja-JP" altLang="en-US"/>
              <a:pPr>
                <a:defRPr/>
              </a:pPr>
              <a:t>2020/1/27</a:t>
            </a:fld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92325" y="739775"/>
            <a:ext cx="2551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262" y="4686223"/>
            <a:ext cx="5389240" cy="4440077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626" y="9370868"/>
            <a:ext cx="2919565" cy="493867"/>
          </a:xfrm>
          <a:prstGeom prst="rect">
            <a:avLst/>
          </a:prstGeom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DCBC53C5-1E72-4911-BB17-3CDB87BBAF0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8101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620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430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24050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05558" algn="l" defTabSz="962223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86669" algn="l" defTabSz="962223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67781" algn="l" defTabSz="962223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48892" algn="l" defTabSz="962223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95079" y="3831988"/>
            <a:ext cx="6749176" cy="264287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90152" y="6989662"/>
            <a:ext cx="5559029" cy="3150423"/>
          </a:xfrm>
        </p:spPr>
        <p:txBody>
          <a:bodyPr/>
          <a:lstStyle>
            <a:lvl1pPr marL="0" indent="0" algn="ctr">
              <a:buNone/>
              <a:defRPr/>
            </a:lvl1pPr>
            <a:lvl2pPr marL="481112" indent="0" algn="ctr">
              <a:buNone/>
              <a:defRPr/>
            </a:lvl2pPr>
            <a:lvl3pPr marL="962223" indent="0" algn="ctr">
              <a:buNone/>
              <a:defRPr/>
            </a:lvl3pPr>
            <a:lvl4pPr marL="1443335" indent="0" algn="ctr">
              <a:buNone/>
              <a:defRPr/>
            </a:lvl4pPr>
            <a:lvl5pPr marL="1924446" indent="0" algn="ctr">
              <a:buNone/>
              <a:defRPr/>
            </a:lvl5pPr>
            <a:lvl6pPr marL="2405558" indent="0" algn="ctr">
              <a:buNone/>
              <a:defRPr/>
            </a:lvl6pPr>
            <a:lvl7pPr marL="2886669" indent="0" algn="ctr">
              <a:buNone/>
              <a:defRPr/>
            </a:lvl7pPr>
            <a:lvl8pPr marL="3367781" indent="0" algn="ctr">
              <a:buNone/>
              <a:defRPr/>
            </a:lvl8pPr>
            <a:lvl9pPr marL="3848892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0189C-C9FE-4872-9CA3-B1E3DF75B25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83EE3-DDF1-44A5-9E30-7DFC2895A89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755720" y="494864"/>
            <a:ext cx="1785223" cy="10520746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98392" y="494864"/>
            <a:ext cx="5197316" cy="10520746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6C1BD-ECB6-4907-BBA8-880242EBAB0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30F61-E6AE-4FF6-B8CE-9C5E6F8723A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6745" y="7925000"/>
            <a:ext cx="6749177" cy="245073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26745" y="5227745"/>
            <a:ext cx="6749177" cy="2697255"/>
          </a:xfrm>
        </p:spPr>
        <p:txBody>
          <a:bodyPr anchor="b"/>
          <a:lstStyle>
            <a:lvl1pPr marL="0" indent="0">
              <a:buNone/>
              <a:defRPr sz="2100"/>
            </a:lvl1pPr>
            <a:lvl2pPr marL="481112" indent="0">
              <a:buNone/>
              <a:defRPr sz="1900"/>
            </a:lvl2pPr>
            <a:lvl3pPr marL="962223" indent="0">
              <a:buNone/>
              <a:defRPr sz="1700"/>
            </a:lvl3pPr>
            <a:lvl4pPr marL="1443335" indent="0">
              <a:buNone/>
              <a:defRPr sz="1500"/>
            </a:lvl4pPr>
            <a:lvl5pPr marL="1924446" indent="0">
              <a:buNone/>
              <a:defRPr sz="1500"/>
            </a:lvl5pPr>
            <a:lvl6pPr marL="2405558" indent="0">
              <a:buNone/>
              <a:defRPr sz="1500"/>
            </a:lvl6pPr>
            <a:lvl7pPr marL="2886669" indent="0">
              <a:buNone/>
              <a:defRPr sz="1500"/>
            </a:lvl7pPr>
            <a:lvl8pPr marL="3367781" indent="0">
              <a:buNone/>
              <a:defRPr sz="1500"/>
            </a:lvl8pPr>
            <a:lvl9pPr marL="3848892" indent="0">
              <a:buNone/>
              <a:defRPr sz="15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D5FAF-3879-4BEA-B110-08C7B969FE8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98389" y="2878523"/>
            <a:ext cx="3490436" cy="813708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048840" y="2878523"/>
            <a:ext cx="3492103" cy="813708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DDF5A-B9BB-439E-88BC-D1F57558EE2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6720" y="493050"/>
            <a:ext cx="7145894" cy="205557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96716" y="2760699"/>
            <a:ext cx="3508772" cy="1151046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1112" indent="0">
              <a:buNone/>
              <a:defRPr sz="2100" b="1"/>
            </a:lvl2pPr>
            <a:lvl3pPr marL="962223" indent="0">
              <a:buNone/>
              <a:defRPr sz="1900" b="1"/>
            </a:lvl3pPr>
            <a:lvl4pPr marL="1443335" indent="0">
              <a:buNone/>
              <a:defRPr sz="1700" b="1"/>
            </a:lvl4pPr>
            <a:lvl5pPr marL="1924446" indent="0">
              <a:buNone/>
              <a:defRPr sz="1700" b="1"/>
            </a:lvl5pPr>
            <a:lvl6pPr marL="2405558" indent="0">
              <a:buNone/>
              <a:defRPr sz="1700" b="1"/>
            </a:lvl6pPr>
            <a:lvl7pPr marL="2886669" indent="0">
              <a:buNone/>
              <a:defRPr sz="1700" b="1"/>
            </a:lvl7pPr>
            <a:lvl8pPr marL="3367781" indent="0">
              <a:buNone/>
              <a:defRPr sz="1700" b="1"/>
            </a:lvl8pPr>
            <a:lvl9pPr marL="3848892" indent="0">
              <a:buNone/>
              <a:defRPr sz="17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96716" y="3911749"/>
            <a:ext cx="3508772" cy="710567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033838" y="2760699"/>
            <a:ext cx="3508772" cy="1151046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1112" indent="0">
              <a:buNone/>
              <a:defRPr sz="2100" b="1"/>
            </a:lvl2pPr>
            <a:lvl3pPr marL="962223" indent="0">
              <a:buNone/>
              <a:defRPr sz="1900" b="1"/>
            </a:lvl3pPr>
            <a:lvl4pPr marL="1443335" indent="0">
              <a:buNone/>
              <a:defRPr sz="1700" b="1"/>
            </a:lvl4pPr>
            <a:lvl5pPr marL="1924446" indent="0">
              <a:buNone/>
              <a:defRPr sz="1700" b="1"/>
            </a:lvl5pPr>
            <a:lvl6pPr marL="2405558" indent="0">
              <a:buNone/>
              <a:defRPr sz="1700" b="1"/>
            </a:lvl6pPr>
            <a:lvl7pPr marL="2886669" indent="0">
              <a:buNone/>
              <a:defRPr sz="1700" b="1"/>
            </a:lvl7pPr>
            <a:lvl8pPr marL="3367781" indent="0">
              <a:buNone/>
              <a:defRPr sz="1700" b="1"/>
            </a:lvl8pPr>
            <a:lvl9pPr marL="3848892" indent="0">
              <a:buNone/>
              <a:defRPr sz="17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033838" y="3911749"/>
            <a:ext cx="3508772" cy="710567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6E0AD-53F9-44D9-9C2E-A9293371388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88768-2B76-4A2B-ABB5-6678E0F6F81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C743C-6C39-4B96-BBC3-3DA61B4969F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6724" y="491239"/>
            <a:ext cx="2611994" cy="209000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103729" y="491235"/>
            <a:ext cx="4438889" cy="1052618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96724" y="2581245"/>
            <a:ext cx="2611994" cy="8436173"/>
          </a:xfrm>
        </p:spPr>
        <p:txBody>
          <a:bodyPr/>
          <a:lstStyle>
            <a:lvl1pPr marL="0" indent="0">
              <a:buNone/>
              <a:defRPr sz="1500"/>
            </a:lvl1pPr>
            <a:lvl2pPr marL="481112" indent="0">
              <a:buNone/>
              <a:defRPr sz="1300"/>
            </a:lvl2pPr>
            <a:lvl3pPr marL="962223" indent="0">
              <a:buNone/>
              <a:defRPr sz="1100"/>
            </a:lvl3pPr>
            <a:lvl4pPr marL="1443335" indent="0">
              <a:buNone/>
              <a:defRPr sz="900"/>
            </a:lvl4pPr>
            <a:lvl5pPr marL="1924446" indent="0">
              <a:buNone/>
              <a:defRPr sz="900"/>
            </a:lvl5pPr>
            <a:lvl6pPr marL="2405558" indent="0">
              <a:buNone/>
              <a:defRPr sz="900"/>
            </a:lvl6pPr>
            <a:lvl7pPr marL="2886669" indent="0">
              <a:buNone/>
              <a:defRPr sz="900"/>
            </a:lvl7pPr>
            <a:lvl8pPr marL="3367781" indent="0">
              <a:buNone/>
              <a:defRPr sz="900"/>
            </a:lvl8pPr>
            <a:lvl9pPr marL="3848892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E241A-48C1-4FE4-8B28-58F60D8B9EE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56861" y="8633760"/>
            <a:ext cx="4762262" cy="10187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556861" y="1102108"/>
            <a:ext cx="4762262" cy="7399326"/>
          </a:xfrm>
        </p:spPr>
        <p:txBody>
          <a:bodyPr lIns="112446" tIns="56222" rIns="112446" bIns="56222"/>
          <a:lstStyle>
            <a:lvl1pPr marL="0" indent="0">
              <a:buNone/>
              <a:defRPr sz="3400"/>
            </a:lvl1pPr>
            <a:lvl2pPr marL="481112" indent="0">
              <a:buNone/>
              <a:defRPr sz="2900"/>
            </a:lvl2pPr>
            <a:lvl3pPr marL="962223" indent="0">
              <a:buNone/>
              <a:defRPr sz="2500"/>
            </a:lvl3pPr>
            <a:lvl4pPr marL="1443335" indent="0">
              <a:buNone/>
              <a:defRPr sz="2100"/>
            </a:lvl4pPr>
            <a:lvl5pPr marL="1924446" indent="0">
              <a:buNone/>
              <a:defRPr sz="2100"/>
            </a:lvl5pPr>
            <a:lvl6pPr marL="2405558" indent="0">
              <a:buNone/>
              <a:defRPr sz="2100"/>
            </a:lvl6pPr>
            <a:lvl7pPr marL="2886669" indent="0">
              <a:buNone/>
              <a:defRPr sz="2100"/>
            </a:lvl7pPr>
            <a:lvl8pPr marL="3367781" indent="0">
              <a:buNone/>
              <a:defRPr sz="2100"/>
            </a:lvl8pPr>
            <a:lvl9pPr marL="3848892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56861" y="9652477"/>
            <a:ext cx="4762262" cy="1448324"/>
          </a:xfrm>
        </p:spPr>
        <p:txBody>
          <a:bodyPr/>
          <a:lstStyle>
            <a:lvl1pPr marL="0" indent="0">
              <a:buNone/>
              <a:defRPr sz="1500"/>
            </a:lvl1pPr>
            <a:lvl2pPr marL="481112" indent="0">
              <a:buNone/>
              <a:defRPr sz="1300"/>
            </a:lvl2pPr>
            <a:lvl3pPr marL="962223" indent="0">
              <a:buNone/>
              <a:defRPr sz="1100"/>
            </a:lvl3pPr>
            <a:lvl4pPr marL="1443335" indent="0">
              <a:buNone/>
              <a:defRPr sz="900"/>
            </a:lvl4pPr>
            <a:lvl5pPr marL="1924446" indent="0">
              <a:buNone/>
              <a:defRPr sz="900"/>
            </a:lvl5pPr>
            <a:lvl6pPr marL="2405558" indent="0">
              <a:buNone/>
              <a:defRPr sz="900"/>
            </a:lvl6pPr>
            <a:lvl7pPr marL="2886669" indent="0">
              <a:buNone/>
              <a:defRPr sz="900"/>
            </a:lvl7pPr>
            <a:lvl8pPr marL="3367781" indent="0">
              <a:buNone/>
              <a:defRPr sz="900"/>
            </a:lvl8pPr>
            <a:lvl9pPr marL="3848892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2F46D-F781-40CD-BD8E-0079458D52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1713" y="418309"/>
            <a:ext cx="6477476" cy="1740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2652" tIns="51325" rIns="102652" bIns="513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1713" y="2436231"/>
            <a:ext cx="6477476" cy="6888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2652" tIns="51325" rIns="102652" bIns="51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1712" y="9505650"/>
            <a:ext cx="1678543" cy="729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2652" tIns="51325" rIns="102652" bIns="51325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60308" y="9505650"/>
            <a:ext cx="2280285" cy="729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2652" tIns="51325" rIns="102652" bIns="51325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60645" y="9505650"/>
            <a:ext cx="1678544" cy="729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2652" tIns="51325" rIns="102652" bIns="51325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6EDA23B0-7A64-4EFC-8B27-44E0F57BE83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defTabSz="1025703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25703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025703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025703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025703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81112" algn="ctr" defTabSz="1124265" rtl="0" fontAlgn="base">
        <a:spcBef>
          <a:spcPct val="0"/>
        </a:spcBef>
        <a:spcAft>
          <a:spcPct val="0"/>
        </a:spcAft>
        <a:defRPr kumimoji="1" sz="5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62223" algn="ctr" defTabSz="1124265" rtl="0" fontAlgn="base">
        <a:spcBef>
          <a:spcPct val="0"/>
        </a:spcBef>
        <a:spcAft>
          <a:spcPct val="0"/>
        </a:spcAft>
        <a:defRPr kumimoji="1" sz="5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443335" algn="ctr" defTabSz="1124265" rtl="0" fontAlgn="base">
        <a:spcBef>
          <a:spcPct val="0"/>
        </a:spcBef>
        <a:spcAft>
          <a:spcPct val="0"/>
        </a:spcAft>
        <a:defRPr kumimoji="1" sz="5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924446" algn="ctr" defTabSz="1124265" rtl="0" fontAlgn="base">
        <a:spcBef>
          <a:spcPct val="0"/>
        </a:spcBef>
        <a:spcAft>
          <a:spcPct val="0"/>
        </a:spcAft>
        <a:defRPr kumimoji="1" sz="5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84221" indent="-384221" algn="l" defTabSz="1025703" rtl="0" eaLnBrk="0" fontAlgn="base" hangingPunct="0">
        <a:spcBef>
          <a:spcPct val="20000"/>
        </a:spcBef>
        <a:spcAft>
          <a:spcPct val="0"/>
        </a:spcAft>
        <a:buChar char="•"/>
        <a:defRPr kumimoji="1" sz="3600">
          <a:solidFill>
            <a:schemeClr val="tx1"/>
          </a:solidFill>
          <a:latin typeface="+mn-lt"/>
          <a:ea typeface="+mn-ea"/>
          <a:cs typeface="+mn-cs"/>
        </a:defRPr>
      </a:lvl1pPr>
      <a:lvl2pPr marL="833593" indent="-319071" algn="l" defTabSz="1025703" rtl="0" eaLnBrk="0" fontAlgn="base" hangingPunct="0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282964" indent="-257261" algn="l" defTabSz="1025703" rtl="0" eaLnBrk="0" fontAlgn="base" hangingPunct="0">
        <a:spcBef>
          <a:spcPct val="20000"/>
        </a:spcBef>
        <a:spcAft>
          <a:spcPct val="0"/>
        </a:spcAft>
        <a:buChar char="•"/>
        <a:defRPr kumimoji="1" sz="2700">
          <a:solidFill>
            <a:schemeClr val="tx1"/>
          </a:solidFill>
          <a:latin typeface="+mn-lt"/>
          <a:ea typeface="+mn-ea"/>
        </a:defRPr>
      </a:lvl3pPr>
      <a:lvl4pPr marL="1795816" indent="-255591" algn="l" defTabSz="1025703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310338" indent="-257261" algn="l" defTabSz="1025703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3011959" indent="-282319" algn="l" defTabSz="1124265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6pPr>
      <a:lvl7pPr marL="3493071" indent="-282319" algn="l" defTabSz="1124265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7pPr>
      <a:lvl8pPr marL="3974182" indent="-282319" algn="l" defTabSz="1124265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8pPr>
      <a:lvl9pPr marL="4455294" indent="-282319" algn="l" defTabSz="1124265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622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1112" algn="l" defTabSz="9622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2223" algn="l" defTabSz="9622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3335" algn="l" defTabSz="9622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4446" algn="l" defTabSz="9622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5558" algn="l" defTabSz="9622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6669" algn="l" defTabSz="9622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7781" algn="l" defTabSz="9622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8892" algn="l" defTabSz="9622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49"/>
          <p:cNvGrpSpPr/>
          <p:nvPr/>
        </p:nvGrpSpPr>
        <p:grpSpPr>
          <a:xfrm>
            <a:off x="-71958" y="0"/>
            <a:ext cx="7436270" cy="3343603"/>
            <a:chOff x="-4248422" y="3420294"/>
            <a:chExt cx="7436270" cy="3343603"/>
          </a:xfrm>
        </p:grpSpPr>
        <p:pic>
          <p:nvPicPr>
            <p:cNvPr id="45" name="Picture 2" descr="C:\Users\User\Desktop\花シェルジュ\shutterstock_1260504298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4248422" y="3420294"/>
              <a:ext cx="4935537" cy="3343603"/>
            </a:xfrm>
            <a:prstGeom prst="rect">
              <a:avLst/>
            </a:prstGeom>
            <a:noFill/>
          </p:spPr>
        </p:pic>
        <p:pic>
          <p:nvPicPr>
            <p:cNvPr id="47" name="Picture 2" descr="C:\Users\User\Desktop\花シェルジュ\shutterstock_1260504298.jpg"/>
            <p:cNvPicPr>
              <a:picLocks noChangeAspect="1" noChangeArrowheads="1"/>
            </p:cNvPicPr>
            <p:nvPr/>
          </p:nvPicPr>
          <p:blipFill>
            <a:blip r:embed="rId2" cstate="print"/>
            <a:srcRect l="70427"/>
            <a:stretch>
              <a:fillRect/>
            </a:stretch>
          </p:blipFill>
          <p:spPr bwMode="auto">
            <a:xfrm>
              <a:off x="504106" y="3420294"/>
              <a:ext cx="1459606" cy="3343603"/>
            </a:xfrm>
            <a:prstGeom prst="rect">
              <a:avLst/>
            </a:prstGeom>
            <a:noFill/>
          </p:spPr>
        </p:pic>
        <p:pic>
          <p:nvPicPr>
            <p:cNvPr id="49" name="Picture 2" descr="C:\Users\User\Desktop\花シェルジュ\shutterstock_1260504298.jpg"/>
            <p:cNvPicPr>
              <a:picLocks noChangeAspect="1" noChangeArrowheads="1"/>
            </p:cNvPicPr>
            <p:nvPr/>
          </p:nvPicPr>
          <p:blipFill>
            <a:blip r:embed="rId2" cstate="print"/>
            <a:srcRect l="70427"/>
            <a:stretch>
              <a:fillRect/>
            </a:stretch>
          </p:blipFill>
          <p:spPr bwMode="auto">
            <a:xfrm>
              <a:off x="1728242" y="3420294"/>
              <a:ext cx="1459606" cy="3343603"/>
            </a:xfrm>
            <a:prstGeom prst="rect">
              <a:avLst/>
            </a:prstGeom>
            <a:noFill/>
          </p:spPr>
        </p:pic>
      </p:grpSp>
      <p:sp>
        <p:nvSpPr>
          <p:cNvPr id="83" name="角丸四角形 82"/>
          <p:cNvSpPr/>
          <p:nvPr/>
        </p:nvSpPr>
        <p:spPr bwMode="auto">
          <a:xfrm>
            <a:off x="521122" y="9226860"/>
            <a:ext cx="1510878" cy="260040"/>
          </a:xfrm>
          <a:prstGeom prst="roundRect">
            <a:avLst/>
          </a:prstGeom>
          <a:solidFill>
            <a:srgbClr val="FFCC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6857" tIns="53428" rIns="106857" bIns="5342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0683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81" name="角丸四角形 80"/>
          <p:cNvSpPr/>
          <p:nvPr/>
        </p:nvSpPr>
        <p:spPr bwMode="auto">
          <a:xfrm>
            <a:off x="508422" y="8756960"/>
            <a:ext cx="702394" cy="247154"/>
          </a:xfrm>
          <a:prstGeom prst="roundRect">
            <a:avLst/>
          </a:prstGeom>
          <a:solidFill>
            <a:srgbClr val="FFCC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6857" tIns="53428" rIns="106857" bIns="5342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0683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82" name="角丸四角形 81"/>
          <p:cNvSpPr/>
          <p:nvPr/>
        </p:nvSpPr>
        <p:spPr bwMode="auto">
          <a:xfrm>
            <a:off x="508422" y="8278304"/>
            <a:ext cx="702394" cy="247154"/>
          </a:xfrm>
          <a:prstGeom prst="roundRect">
            <a:avLst/>
          </a:prstGeom>
          <a:solidFill>
            <a:srgbClr val="FFCC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6857" tIns="53428" rIns="106857" bIns="5342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0683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80" name="角丸四角形 79"/>
          <p:cNvSpPr/>
          <p:nvPr/>
        </p:nvSpPr>
        <p:spPr bwMode="auto">
          <a:xfrm>
            <a:off x="508422" y="7330498"/>
            <a:ext cx="702394" cy="247154"/>
          </a:xfrm>
          <a:prstGeom prst="roundRect">
            <a:avLst/>
          </a:prstGeom>
          <a:solidFill>
            <a:srgbClr val="FFCC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6857" tIns="53428" rIns="106857" bIns="5342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0683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0" y="9774308"/>
            <a:ext cx="7200900" cy="666680"/>
          </a:xfrm>
          <a:prstGeom prst="rect">
            <a:avLst/>
          </a:prstGeom>
          <a:solidFill>
            <a:srgbClr val="FFCC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12434" tIns="56216" rIns="112434" bIns="56216" numCol="1" rtlCol="0" anchor="ctr" anchorCtr="0" compatLnSpc="1">
            <a:prstTxWarp prst="textNoShape">
              <a:avLst/>
            </a:prstTxWarp>
          </a:bodyPr>
          <a:lstStyle/>
          <a:p>
            <a:pPr defTabSz="1124148"/>
            <a:endParaRPr lang="ja-JP" altLang="en-US" sz="1100" dirty="0">
              <a:solidFill>
                <a:srgbClr val="000000"/>
              </a:solidFill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288032" y="9829520"/>
            <a:ext cx="7056834" cy="5184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anchor="ctr"/>
          <a:lstStyle/>
          <a:p>
            <a:pPr>
              <a:spcBef>
                <a:spcPct val="10000"/>
              </a:spcBef>
              <a:defRPr/>
            </a:pPr>
            <a:endParaRPr lang="en-US" altLang="ja-JP" sz="900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spcBef>
                <a:spcPct val="10000"/>
              </a:spcBef>
              <a:defRPr/>
            </a:pPr>
            <a:r>
              <a:rPr lang="en-US" altLang="ja-JP" sz="9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TEL</a:t>
            </a:r>
            <a:r>
              <a:rPr lang="ja-JP" altLang="en-US" sz="9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 </a:t>
            </a:r>
            <a:r>
              <a:rPr lang="en-US" altLang="ja-JP" sz="12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03–6228–4046</a:t>
            </a:r>
            <a:r>
              <a:rPr lang="ja-JP" altLang="en-US" sz="9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9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9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</a:t>
            </a:r>
            <a:r>
              <a:rPr lang="en-US" altLang="ja-JP" sz="9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9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時～</a:t>
            </a:r>
            <a:r>
              <a:rPr lang="en-US" altLang="ja-JP" sz="9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17</a:t>
            </a:r>
            <a:r>
              <a:rPr lang="ja-JP" altLang="en-US" sz="9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時</a:t>
            </a:r>
            <a:r>
              <a:rPr lang="en-US" altLang="ja-JP" sz="9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sz="9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9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FAX</a:t>
            </a:r>
            <a:r>
              <a:rPr lang="ja-JP" altLang="en-US" sz="9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 </a:t>
            </a:r>
            <a:r>
              <a:rPr lang="en-US" altLang="ja-JP" sz="12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03–3541-1339</a:t>
            </a:r>
            <a:r>
              <a:rPr lang="ja-JP" altLang="en-US" sz="12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9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E-mail</a:t>
            </a:r>
            <a:r>
              <a:rPr lang="ja-JP" altLang="en-US" sz="9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r>
              <a:rPr lang="en-US" altLang="ja-JP" sz="9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12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flower@fooddiscovery.jp</a:t>
            </a:r>
            <a:endParaRPr lang="ja-JP" altLang="en-US" sz="900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026" name="Picture 2" descr="C:\Users\User\Desktop\花シェルジュ\9f0f4fc22bfa118cfe76a33ff9a140d7_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6202" y="8273858"/>
            <a:ext cx="2090328" cy="1393552"/>
          </a:xfrm>
          <a:prstGeom prst="rect">
            <a:avLst/>
          </a:prstGeom>
          <a:noFill/>
        </p:spPr>
      </p:pic>
      <p:sp>
        <p:nvSpPr>
          <p:cNvPr id="31" name="テキスト ボックス 30"/>
          <p:cNvSpPr txBox="1"/>
          <p:nvPr/>
        </p:nvSpPr>
        <p:spPr>
          <a:xfrm>
            <a:off x="2786340" y="107926"/>
            <a:ext cx="23262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663300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花のある暮らしを提案する</a:t>
            </a:r>
            <a:endParaRPr kumimoji="1" lang="en-US" altLang="ja-JP" sz="1600" dirty="0">
              <a:solidFill>
                <a:srgbClr val="663300"/>
              </a:solidFill>
              <a:latin typeface="HGP創英ﾌﾟﾚｾﾞﾝｽEB" pitchFamily="18" charset="-128"/>
              <a:ea typeface="HGP創英ﾌﾟﾚｾﾞﾝｽEB" pitchFamily="18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88082" y="3333185"/>
            <a:ext cx="6768199" cy="14311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HGP創英ﾌﾟﾚｾﾞﾝｽEB" pitchFamily="18" charset="-128"/>
                <a:ea typeface="HGP創英ﾌﾟﾚｾﾞﾝｽEB" pitchFamily="18" charset="-128"/>
              </a:rPr>
              <a:t>花を大切に扱い、奥深い花の世界を迷うことなく案内し、良い花を届けられる人。</a:t>
            </a:r>
            <a:endParaRPr kumimoji="1" lang="en-US" altLang="ja-JP" sz="1400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r>
              <a:rPr lang="ja-JP" altLang="en-US" sz="1400" dirty="0">
                <a:latin typeface="HGP創英ﾌﾟﾚｾﾞﾝｽEB" pitchFamily="18" charset="-128"/>
                <a:ea typeface="HGP創英ﾌﾟﾚｾﾞﾝｽEB" pitchFamily="18" charset="-128"/>
              </a:rPr>
              <a:t>それが</a:t>
            </a:r>
            <a:r>
              <a:rPr lang="ja-JP" altLang="en-US" sz="1600" dirty="0">
                <a:solidFill>
                  <a:srgbClr val="FF0000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「</a:t>
            </a:r>
            <a:r>
              <a:rPr lang="ja-JP" altLang="en-US" sz="1600" b="1" dirty="0">
                <a:solidFill>
                  <a:srgbClr val="FF0000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花シェルジュ</a:t>
            </a:r>
            <a:r>
              <a:rPr lang="ja-JP" altLang="en-US" sz="1600" dirty="0">
                <a:solidFill>
                  <a:srgbClr val="FF0000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」</a:t>
            </a:r>
            <a:r>
              <a:rPr lang="ja-JP" altLang="en-US" sz="1400" dirty="0">
                <a:latin typeface="HGP創英ﾌﾟﾚｾﾞﾝｽEB" pitchFamily="18" charset="-128"/>
                <a:ea typeface="HGP創英ﾌﾟﾚｾﾞﾝｽEB" pitchFamily="18" charset="-128"/>
              </a:rPr>
              <a:t>です。</a:t>
            </a:r>
            <a:endParaRPr lang="en-US" altLang="ja-JP" sz="1400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lnSpc>
                <a:spcPts val="900"/>
              </a:lnSpc>
            </a:pPr>
            <a:endParaRPr lang="en-US" altLang="ja-JP" sz="1400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r>
              <a:rPr lang="ja-JP" altLang="en-US" sz="1400" dirty="0">
                <a:latin typeface="HGP創英ﾌﾟﾚｾﾞﾝｽEB" pitchFamily="18" charset="-128"/>
                <a:ea typeface="HGP創英ﾌﾟﾚｾﾞﾝｽEB" pitchFamily="18" charset="-128"/>
              </a:rPr>
              <a:t>生活者が、日常に花を取り入れ、心豊かな暮らしを楽しむことができるように、</a:t>
            </a:r>
            <a:endParaRPr lang="en-US" altLang="ja-JP" sz="1400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r>
              <a:rPr lang="ja-JP" altLang="en-US" sz="1400" dirty="0">
                <a:latin typeface="HGP創英ﾌﾟﾚｾﾞﾝｽEB" pitchFamily="18" charset="-128"/>
                <a:ea typeface="HGP創英ﾌﾟﾚｾﾞﾝｽEB" pitchFamily="18" charset="-128"/>
              </a:rPr>
              <a:t>「花を売る人」から「花のある暮らしを提案できる人」をめざしませんか？</a:t>
            </a:r>
            <a:endParaRPr lang="en-US" altLang="ja-JP" sz="1400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lnSpc>
                <a:spcPts val="900"/>
              </a:lnSpc>
            </a:pPr>
            <a:endParaRPr lang="en-US" altLang="ja-JP" sz="1400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r>
              <a:rPr lang="ja-JP" altLang="en-US" sz="1400" dirty="0">
                <a:latin typeface="HGP創英ﾌﾟﾚｾﾞﾝｽEB" pitchFamily="18" charset="-128"/>
                <a:ea typeface="HGP創英ﾌﾟﾚｾﾞﾝｽEB" pitchFamily="18" charset="-128"/>
              </a:rPr>
              <a:t>お花屋さんのための新しい資格認定制度「花シェルジュ」　</a:t>
            </a:r>
            <a:r>
              <a:rPr lang="en-US" altLang="ja-JP" sz="1400" dirty="0">
                <a:latin typeface="HGP創英ﾌﾟﾚｾﾞﾝｽEB" pitchFamily="18" charset="-128"/>
                <a:ea typeface="HGP創英ﾌﾟﾚｾﾞﾝｽEB" pitchFamily="18" charset="-128"/>
              </a:rPr>
              <a:t>2020</a:t>
            </a:r>
            <a:r>
              <a:rPr lang="ja-JP" altLang="en-US" sz="1400" dirty="0">
                <a:latin typeface="HGP創英ﾌﾟﾚｾﾞﾝｽEB" pitchFamily="18" charset="-128"/>
                <a:ea typeface="HGP創英ﾌﾟﾚｾﾞﾝｽEB" pitchFamily="18" charset="-128"/>
              </a:rPr>
              <a:t>年１月下旬より開講します。</a:t>
            </a:r>
            <a:endParaRPr kumimoji="1" lang="ja-JP" altLang="en-US" sz="1400" dirty="0">
              <a:latin typeface="HGP創英ﾌﾟﾚｾﾞﾝｽEB" pitchFamily="18" charset="-128"/>
              <a:ea typeface="HGP創英ﾌﾟﾚｾﾞﾝｽEB" pitchFamily="18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88032" y="9808312"/>
            <a:ext cx="2473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/>
              <a:t>【</a:t>
            </a:r>
            <a:r>
              <a:rPr kumimoji="1" lang="ja-JP" altLang="en-US" sz="1050" dirty="0"/>
              <a:t>問合せ</a:t>
            </a:r>
            <a:r>
              <a:rPr kumimoji="1" lang="en-US" altLang="ja-JP" sz="1050" dirty="0"/>
              <a:t>】</a:t>
            </a:r>
            <a:r>
              <a:rPr kumimoji="1" lang="ja-JP" altLang="en-US" sz="1050" dirty="0"/>
              <a:t>　</a:t>
            </a:r>
            <a:r>
              <a:rPr lang="ja-JP" altLang="en-US" sz="1050" dirty="0"/>
              <a:t>花シェルジュ認定講座事務局</a:t>
            </a:r>
            <a:endParaRPr kumimoji="1" lang="ja-JP" altLang="en-US" sz="105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032728" y="2844230"/>
            <a:ext cx="2937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50" u="sng" dirty="0">
                <a:solidFill>
                  <a:srgbClr val="663300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農林水産省　次世代国産花</a:t>
            </a:r>
            <a:r>
              <a:rPr lang="ja-JP" altLang="en-US" sz="1050" u="sng" dirty="0" err="1">
                <a:solidFill>
                  <a:srgbClr val="663300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き</a:t>
            </a:r>
            <a:r>
              <a:rPr lang="ja-JP" altLang="en-US" sz="1050" u="sng" dirty="0">
                <a:solidFill>
                  <a:srgbClr val="663300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産業確立推進事業</a:t>
            </a:r>
            <a:endParaRPr lang="en-US" altLang="ja-JP" sz="1050" u="sng" dirty="0">
              <a:solidFill>
                <a:srgbClr val="663300"/>
              </a:solidFill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900" dirty="0">
                <a:solidFill>
                  <a:srgbClr val="663300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主催：花き生産供給力強化協議会 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95722" y="7330499"/>
            <a:ext cx="6552778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12800" indent="-812800">
              <a:tabLst>
                <a:tab pos="812800" algn="l"/>
              </a:tabLst>
            </a:pPr>
            <a:r>
              <a:rPr lang="ja-JP" altLang="en-US" sz="1050" b="1" dirty="0"/>
              <a:t>受講資格</a:t>
            </a:r>
            <a:r>
              <a:rPr lang="en-US" altLang="ja-JP" sz="1050" dirty="0"/>
              <a:t>	</a:t>
            </a:r>
            <a:r>
              <a:rPr lang="ja-JP" altLang="en-US" sz="1050" dirty="0"/>
              <a:t>花シェルジュ認定講座は、受講申込時に生花店、生花仲卸店に勤める方で、以下の①②いずれかの該当者のみ受講いただけます。</a:t>
            </a:r>
          </a:p>
          <a:p>
            <a:pPr>
              <a:tabLst>
                <a:tab pos="812800" algn="l"/>
              </a:tabLst>
            </a:pPr>
            <a:r>
              <a:rPr lang="en-US" altLang="ja-JP" sz="1050" dirty="0"/>
              <a:t>	</a:t>
            </a:r>
            <a:r>
              <a:rPr lang="ja-JP" altLang="en-US" sz="1050" dirty="0"/>
              <a:t>①花店、園芸店、量販店、仲卸等での花</a:t>
            </a:r>
            <a:r>
              <a:rPr lang="ja-JP" altLang="en-US" sz="1050" dirty="0" err="1"/>
              <a:t>きの</a:t>
            </a:r>
            <a:r>
              <a:rPr lang="ja-JP" altLang="en-US" sz="1050" dirty="0"/>
              <a:t>販売について</a:t>
            </a:r>
            <a:r>
              <a:rPr lang="en-US" altLang="ja-JP" sz="1050" dirty="0"/>
              <a:t>2</a:t>
            </a:r>
            <a:r>
              <a:rPr lang="ja-JP" altLang="en-US" sz="1050" dirty="0"/>
              <a:t>年以上の実務経験を有する方。</a:t>
            </a:r>
          </a:p>
          <a:p>
            <a:pPr>
              <a:tabLst>
                <a:tab pos="812800" algn="l"/>
              </a:tabLst>
            </a:pPr>
            <a:r>
              <a:rPr lang="en-US" altLang="ja-JP" sz="1050" dirty="0"/>
              <a:t>	</a:t>
            </a:r>
            <a:r>
              <a:rPr lang="ja-JP" altLang="en-US" sz="1050" dirty="0"/>
              <a:t>②生花にかかる専門学校、大学、短期大学、園芸系高校で花きにかかる専門教育を受けた方、</a:t>
            </a:r>
            <a:br>
              <a:rPr lang="en-US" altLang="ja-JP" sz="1050" dirty="0"/>
            </a:br>
            <a:r>
              <a:rPr lang="en-US" altLang="ja-JP" sz="1050" dirty="0"/>
              <a:t>	</a:t>
            </a:r>
            <a:r>
              <a:rPr lang="ja-JP" altLang="en-US" sz="1050" dirty="0"/>
              <a:t>または生花店での実務や各種教育、講座等において、これと同等の教育を受けた方。</a:t>
            </a:r>
          </a:p>
          <a:p>
            <a:pPr>
              <a:tabLst>
                <a:tab pos="812800" algn="l"/>
              </a:tabLst>
            </a:pPr>
            <a:endParaRPr lang="en-US" altLang="ja-JP" sz="1050" b="1" dirty="0"/>
          </a:p>
          <a:p>
            <a:pPr>
              <a:tabLst>
                <a:tab pos="812800" algn="l"/>
              </a:tabLst>
            </a:pPr>
            <a:r>
              <a:rPr kumimoji="1" lang="ja-JP" altLang="en-US" sz="1050" b="1" dirty="0"/>
              <a:t>申込方法</a:t>
            </a:r>
            <a:r>
              <a:rPr kumimoji="1" lang="en-US" altLang="ja-JP" sz="1050" dirty="0"/>
              <a:t>	</a:t>
            </a:r>
            <a:r>
              <a:rPr kumimoji="1" lang="ja-JP" altLang="en-US" sz="1050" dirty="0"/>
              <a:t>所定の申込用紙にご記入の上、</a:t>
            </a:r>
            <a:endParaRPr kumimoji="1" lang="en-US" altLang="ja-JP" sz="1050" dirty="0"/>
          </a:p>
          <a:p>
            <a:pPr>
              <a:tabLst>
                <a:tab pos="812800" algn="l"/>
              </a:tabLst>
            </a:pPr>
            <a:r>
              <a:rPr lang="en-US" altLang="ja-JP" sz="1050" dirty="0"/>
              <a:t>	</a:t>
            </a:r>
            <a:r>
              <a:rPr lang="ja-JP" altLang="en-US" sz="1050" dirty="0"/>
              <a:t>メール</a:t>
            </a:r>
            <a:r>
              <a:rPr kumimoji="1" lang="ja-JP" altLang="en-US" sz="1050" dirty="0"/>
              <a:t>または</a:t>
            </a:r>
            <a:r>
              <a:rPr lang="en-US" altLang="ja-JP" sz="1050" dirty="0"/>
              <a:t>FAX</a:t>
            </a:r>
            <a:r>
              <a:rPr kumimoji="1" lang="ja-JP" altLang="en-US" sz="1050" dirty="0" err="1"/>
              <a:t>にて</a:t>
            </a:r>
            <a:r>
              <a:rPr kumimoji="1" lang="ja-JP" altLang="en-US" sz="1050" dirty="0"/>
              <a:t>事務局宛てにご提出ください</a:t>
            </a:r>
            <a:endParaRPr kumimoji="1" lang="en-US" altLang="ja-JP" sz="1050" dirty="0"/>
          </a:p>
          <a:p>
            <a:pPr>
              <a:tabLst>
                <a:tab pos="812800" algn="l"/>
              </a:tabLst>
            </a:pPr>
            <a:endParaRPr lang="en-US" altLang="ja-JP" sz="1050" b="1" dirty="0"/>
          </a:p>
          <a:p>
            <a:pPr>
              <a:tabLst>
                <a:tab pos="812800" algn="l"/>
              </a:tabLst>
            </a:pPr>
            <a:r>
              <a:rPr kumimoji="1" lang="ja-JP" altLang="en-US" sz="1050" b="1" dirty="0"/>
              <a:t>受講料</a:t>
            </a:r>
            <a:r>
              <a:rPr kumimoji="1" lang="en-US" altLang="ja-JP" sz="1050" dirty="0"/>
              <a:t>	</a:t>
            </a:r>
            <a:r>
              <a:rPr kumimoji="1" lang="ja-JP" altLang="en-US" sz="1050" dirty="0"/>
              <a:t>無料</a:t>
            </a:r>
            <a:endParaRPr kumimoji="1" lang="en-US" altLang="ja-JP" sz="1050" dirty="0"/>
          </a:p>
          <a:p>
            <a:pPr>
              <a:tabLst>
                <a:tab pos="812800" algn="l"/>
              </a:tabLst>
            </a:pPr>
            <a:endParaRPr lang="en-US" altLang="ja-JP" sz="1050" dirty="0"/>
          </a:p>
          <a:p>
            <a:pPr>
              <a:tabLst>
                <a:tab pos="812800" algn="l"/>
              </a:tabLst>
            </a:pPr>
            <a:endParaRPr lang="en-US" altLang="ja-JP" sz="1050" dirty="0"/>
          </a:p>
          <a:p>
            <a:pPr>
              <a:tabLst>
                <a:tab pos="812800" algn="l"/>
              </a:tabLst>
            </a:pPr>
            <a:r>
              <a:rPr kumimoji="1" lang="ja-JP" altLang="en-US" sz="1050" b="1" dirty="0"/>
              <a:t>前期セミナー 開催日程　　　　</a:t>
            </a:r>
            <a:r>
              <a:rPr kumimoji="1" lang="en-US" altLang="ja-JP" sz="1050" dirty="0"/>
              <a:t>2020</a:t>
            </a:r>
            <a:r>
              <a:rPr kumimoji="1" lang="ja-JP" altLang="en-US" sz="1050" dirty="0"/>
              <a:t>年</a:t>
            </a:r>
            <a:r>
              <a:rPr kumimoji="1" lang="en-US" altLang="ja-JP" sz="1050" dirty="0"/>
              <a:t>1</a:t>
            </a:r>
            <a:r>
              <a:rPr kumimoji="1" lang="ja-JP" altLang="en-US" sz="1050" dirty="0"/>
              <a:t>月下旬より全国</a:t>
            </a:r>
            <a:r>
              <a:rPr kumimoji="1" lang="en-US" altLang="ja-JP" sz="1050" dirty="0"/>
              <a:t>12</a:t>
            </a:r>
            <a:r>
              <a:rPr kumimoji="1" lang="ja-JP" altLang="en-US" sz="1050" dirty="0"/>
              <a:t>か所で開講予定</a:t>
            </a:r>
            <a:endParaRPr kumimoji="1" lang="en-US" altLang="ja-JP" sz="1050" dirty="0"/>
          </a:p>
          <a:p>
            <a:pPr>
              <a:tabLst>
                <a:tab pos="812800" algn="l"/>
              </a:tabLst>
            </a:pPr>
            <a:r>
              <a:rPr lang="ja-JP" altLang="en-US" sz="1050" dirty="0"/>
              <a:t>　　　　　　　　　　　　　　　　　　　　</a:t>
            </a:r>
            <a:r>
              <a:rPr lang="ja-JP" altLang="en-US" sz="900" dirty="0"/>
              <a:t> </a:t>
            </a:r>
            <a:r>
              <a:rPr lang="en-US" altLang="ja-JP" sz="900" dirty="0"/>
              <a:t>※</a:t>
            </a:r>
            <a:r>
              <a:rPr lang="ja-JP" altLang="en-US" sz="900" dirty="0"/>
              <a:t>裏面　開催日程表をご覧ください</a:t>
            </a:r>
            <a:endParaRPr kumimoji="1" lang="en-US" altLang="ja-JP" sz="1050" dirty="0"/>
          </a:p>
          <a:p>
            <a:pPr>
              <a:tabLst>
                <a:tab pos="623888" algn="l"/>
                <a:tab pos="2159000" algn="l"/>
              </a:tabLst>
            </a:pPr>
            <a:endParaRPr lang="en-US" altLang="ja-JP" sz="1050" dirty="0"/>
          </a:p>
        </p:txBody>
      </p:sp>
      <p:graphicFrame>
        <p:nvGraphicFramePr>
          <p:cNvPr id="56" name="表 55"/>
          <p:cNvGraphicFramePr>
            <a:graphicFrameLocks noGrp="1"/>
          </p:cNvGraphicFramePr>
          <p:nvPr/>
        </p:nvGraphicFramePr>
        <p:xfrm>
          <a:off x="495722" y="5178683"/>
          <a:ext cx="3392760" cy="1771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2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0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前期</a:t>
                      </a:r>
                      <a:r>
                        <a:rPr kumimoji="1" lang="ja-JP" alt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セミナー</a:t>
                      </a:r>
                      <a:endParaRPr kumimoji="1" lang="en-US" altLang="ja-JP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・花シェルジュの役割</a:t>
                      </a:r>
                      <a:endParaRPr kumimoji="1" lang="en-US" altLang="ja-JP" sz="1050" dirty="0"/>
                    </a:p>
                    <a:p>
                      <a:r>
                        <a:rPr kumimoji="1" lang="ja-JP" altLang="en-US" sz="1050" dirty="0"/>
                        <a:t>・花</a:t>
                      </a:r>
                      <a:r>
                        <a:rPr kumimoji="1" lang="ja-JP" altLang="en-US" sz="1050" dirty="0" err="1"/>
                        <a:t>きの</a:t>
                      </a:r>
                      <a:r>
                        <a:rPr kumimoji="1" lang="ja-JP" altLang="en-US" sz="1050" dirty="0"/>
                        <a:t>品質管理の基礎</a:t>
                      </a:r>
                      <a:endParaRPr kumimoji="1" lang="en-US" altLang="ja-JP" sz="1050" dirty="0"/>
                    </a:p>
                    <a:p>
                      <a:pPr marL="0" marR="0" indent="0" algn="l" defTabSz="9622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/>
                        <a:t>・店舗での品質管理の進め方について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後期セミナー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・花シェルジュコミュニケーション</a:t>
                      </a:r>
                      <a:endParaRPr kumimoji="1" lang="en-US" altLang="ja-JP" sz="1050" dirty="0"/>
                    </a:p>
                    <a:p>
                      <a:r>
                        <a:rPr kumimoji="1" lang="ja-JP" altLang="en-US" sz="1050" dirty="0"/>
                        <a:t>・花</a:t>
                      </a:r>
                      <a:r>
                        <a:rPr kumimoji="1" lang="ja-JP" altLang="en-US" sz="1050" dirty="0" err="1"/>
                        <a:t>きの</a:t>
                      </a:r>
                      <a:r>
                        <a:rPr kumimoji="1" lang="ja-JP" altLang="en-US" sz="1050" dirty="0"/>
                        <a:t>生産と流通</a:t>
                      </a:r>
                      <a:endParaRPr kumimoji="1" lang="en-US" altLang="ja-JP" sz="1050" dirty="0"/>
                    </a:p>
                    <a:p>
                      <a:r>
                        <a:rPr kumimoji="1" lang="ja-JP" altLang="en-US" sz="1050" dirty="0"/>
                        <a:t>・花文化</a:t>
                      </a:r>
                      <a:endParaRPr kumimoji="1" lang="en-US" altLang="ja-JP" sz="1050" dirty="0"/>
                    </a:p>
                    <a:p>
                      <a:r>
                        <a:rPr kumimoji="1" lang="ja-JP" altLang="en-US" sz="1050" dirty="0"/>
                        <a:t>・ライフスタイルの提案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</a:rPr>
                        <a:t>認定試験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</a:rPr>
                        <a:t>・後期セミナー終了後、筆記試験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3" name="グループ化 74"/>
          <p:cNvGrpSpPr/>
          <p:nvPr/>
        </p:nvGrpSpPr>
        <p:grpSpPr>
          <a:xfrm>
            <a:off x="444309" y="4860454"/>
            <a:ext cx="843501" cy="246221"/>
            <a:chOff x="596709" y="5190297"/>
            <a:chExt cx="843501" cy="246221"/>
          </a:xfrm>
        </p:grpSpPr>
        <p:sp>
          <p:nvSpPr>
            <p:cNvPr id="74" name="角丸四角形 73"/>
            <p:cNvSpPr/>
            <p:nvPr/>
          </p:nvSpPr>
          <p:spPr bwMode="auto">
            <a:xfrm>
              <a:off x="614214" y="5210969"/>
              <a:ext cx="792088" cy="216024"/>
            </a:xfrm>
            <a:prstGeom prst="roundRect">
              <a:avLst/>
            </a:prstGeom>
            <a:solidFill>
              <a:srgbClr val="FFCC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6857" tIns="53428" rIns="106857" bIns="5342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683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HGP教科書体" pitchFamily="18" charset="-128"/>
                <a:ea typeface="HGP教科書体" pitchFamily="18" charset="-128"/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596709" y="5190297"/>
              <a:ext cx="84350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b="1" dirty="0"/>
                <a:t>カリキュラム</a:t>
              </a:r>
            </a:p>
          </p:txBody>
        </p:sp>
      </p:grpSp>
      <p:sp>
        <p:nvSpPr>
          <p:cNvPr id="39" name="テキスト ボックス 38"/>
          <p:cNvSpPr txBox="1"/>
          <p:nvPr/>
        </p:nvSpPr>
        <p:spPr>
          <a:xfrm>
            <a:off x="2660857" y="381444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HGP創英ﾌﾟﾚｾﾞﾝｽEB" pitchFamily="18" charset="-128"/>
                <a:ea typeface="HGP創英ﾌﾟﾚｾﾞﾝｽEB" pitchFamily="18" charset="-128"/>
              </a:rPr>
              <a:t>花</a:t>
            </a:r>
            <a:endParaRPr kumimoji="1" lang="ja-JP" altLang="en-US" sz="44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HGP創英ﾌﾟﾚｾﾞﾝｽEB" pitchFamily="18" charset="-128"/>
              <a:ea typeface="HGP創英ﾌﾟﾚｾﾞﾝｽEB" pitchFamily="18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692018" y="1240218"/>
            <a:ext cx="233910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2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HGP創英ﾌﾟﾚｾﾞﾝｽEB" pitchFamily="18" charset="-128"/>
                <a:ea typeface="HGP創英ﾌﾟﾚｾﾞﾝｽEB" pitchFamily="18" charset="-128"/>
              </a:rPr>
              <a:t>認定講座</a:t>
            </a:r>
            <a:endParaRPr lang="ja-JP" altLang="en-US" sz="4200" dirty="0"/>
          </a:p>
        </p:txBody>
      </p:sp>
      <p:sp>
        <p:nvSpPr>
          <p:cNvPr id="41" name="正方形/長方形 40"/>
          <p:cNvSpPr/>
          <p:nvPr/>
        </p:nvSpPr>
        <p:spPr>
          <a:xfrm>
            <a:off x="3355564" y="583516"/>
            <a:ext cx="2448106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3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HGP創英ﾌﾟﾚｾﾞﾝｽEB" pitchFamily="18" charset="-128"/>
                <a:ea typeface="HGP創英ﾌﾟﾚｾﾞﾝｽEB" pitchFamily="18" charset="-128"/>
              </a:rPr>
              <a:t>シェルジュ</a:t>
            </a:r>
            <a:endParaRPr lang="ja-JP" altLang="en-US" sz="43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700646" y="408732"/>
            <a:ext cx="4301177" cy="153888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kumimoji="1" lang="ja-JP" altLang="en-US" sz="5400" b="1" dirty="0">
                <a:ln>
                  <a:solidFill>
                    <a:srgbClr val="FF0000"/>
                  </a:solidFill>
                </a:ln>
                <a:solidFill>
                  <a:srgbClr val="FF505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HGP創英ﾌﾟﾚｾﾞﾝｽEB" pitchFamily="18" charset="-128"/>
                <a:ea typeface="HGP創英ﾌﾟﾚｾﾞﾝｽEB" pitchFamily="18" charset="-128"/>
              </a:rPr>
              <a:t>花</a:t>
            </a:r>
            <a:r>
              <a:rPr kumimoji="1" lang="ja-JP" altLang="en-US" sz="4000" b="1" dirty="0">
                <a:ln>
                  <a:solidFill>
                    <a:srgbClr val="FF0000"/>
                  </a:solidFill>
                </a:ln>
                <a:solidFill>
                  <a:srgbClr val="FF505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HGP創英ﾌﾟﾚｾﾞﾝｽEB" pitchFamily="18" charset="-128"/>
                <a:ea typeface="HGP創英ﾌﾟﾚｾﾞﾝｽEB" pitchFamily="18" charset="-128"/>
              </a:rPr>
              <a:t>シェルジュ</a:t>
            </a:r>
            <a:endParaRPr kumimoji="1" lang="en-US" altLang="ja-JP" sz="4000" b="1" dirty="0">
              <a:ln>
                <a:solidFill>
                  <a:srgbClr val="FF0000"/>
                </a:solidFill>
              </a:ln>
              <a:solidFill>
                <a:srgbClr val="FF505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HGP創英ﾌﾟﾚｾﾞﾝｽEB" pitchFamily="18" charset="-128"/>
              <a:ea typeface="HGP創英ﾌﾟﾚｾﾞﾝｽEB" pitchFamily="18" charset="-128"/>
            </a:endParaRPr>
          </a:p>
          <a:p>
            <a:r>
              <a:rPr lang="ja-JP" altLang="en-US" sz="4000" b="1" dirty="0">
                <a:ln>
                  <a:solidFill>
                    <a:srgbClr val="FF0000"/>
                  </a:solidFill>
                </a:ln>
                <a:solidFill>
                  <a:srgbClr val="FF505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HGP創英ﾌﾟﾚｾﾞﾝｽEB" pitchFamily="18" charset="-128"/>
                <a:ea typeface="HGP創英ﾌﾟﾚｾﾞﾝｽEB" pitchFamily="18" charset="-128"/>
              </a:rPr>
              <a:t>　　　　　　認定講座</a:t>
            </a:r>
            <a:endParaRPr kumimoji="1" lang="ja-JP" altLang="en-US" sz="4000" b="1" dirty="0">
              <a:ln>
                <a:solidFill>
                  <a:srgbClr val="FF0000"/>
                </a:solidFill>
              </a:ln>
              <a:solidFill>
                <a:srgbClr val="FF505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HGP創英ﾌﾟﾚｾﾞﾝｽEB" pitchFamily="18" charset="-128"/>
              <a:ea typeface="HGP創英ﾌﾟﾚｾﾞﾝｽEB" pitchFamily="18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20130" y="6933878"/>
            <a:ext cx="289053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/>
              <a:t>※</a:t>
            </a:r>
            <a:r>
              <a:rPr kumimoji="1" lang="ja-JP" altLang="en-US" sz="900" dirty="0"/>
              <a:t>カリキュラムは予告なく変更される可能性があります。</a:t>
            </a:r>
          </a:p>
        </p:txBody>
      </p:sp>
      <p:sp>
        <p:nvSpPr>
          <p:cNvPr id="50" name="角丸四角形 49"/>
          <p:cNvSpPr/>
          <p:nvPr/>
        </p:nvSpPr>
        <p:spPr bwMode="auto">
          <a:xfrm>
            <a:off x="4422007" y="4860454"/>
            <a:ext cx="2016224" cy="216024"/>
          </a:xfrm>
          <a:prstGeom prst="roundRect">
            <a:avLst/>
          </a:prstGeom>
          <a:solidFill>
            <a:srgbClr val="FFCC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6857" tIns="53428" rIns="106857" bIns="5342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0683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402957" y="4860454"/>
            <a:ext cx="20778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/>
              <a:t>花シェルジュ資格取得までのフロー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478096" y="5528685"/>
            <a:ext cx="492443" cy="16360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dirty="0"/>
              <a:t>品質管理チェックシート提出</a:t>
            </a:r>
          </a:p>
          <a:p>
            <a:r>
              <a:rPr kumimoji="1" lang="ja-JP" altLang="en-US" sz="1000" dirty="0"/>
              <a:t>セミナー受講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190218" y="5528685"/>
            <a:ext cx="492443" cy="82009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dirty="0"/>
              <a:t>認定試験</a:t>
            </a:r>
            <a:endParaRPr lang="en-US" altLang="ja-JP" sz="1000" dirty="0"/>
          </a:p>
          <a:p>
            <a:r>
              <a:rPr kumimoji="1" lang="ja-JP" altLang="en-US" sz="1000" dirty="0"/>
              <a:t>セミナー受講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924897" y="5233352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solidFill>
                  <a:srgbClr val="92D050"/>
                </a:solidFill>
              </a:rPr>
              <a:t>→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476466" y="5234559"/>
            <a:ext cx="480313" cy="258227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 anchor="ctr">
            <a:spAutoFit/>
          </a:bodyPr>
          <a:lstStyle/>
          <a:p>
            <a:pPr>
              <a:lnSpc>
                <a:spcPts val="1100"/>
              </a:lnSpc>
            </a:pPr>
            <a:r>
              <a:rPr kumimoji="1" lang="ja-JP" altLang="en-US" sz="1000" b="1" dirty="0"/>
              <a:t>前期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190450" y="5234559"/>
            <a:ext cx="480313" cy="258227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 anchor="ctr">
            <a:spAutoFit/>
          </a:bodyPr>
          <a:lstStyle/>
          <a:p>
            <a:pPr>
              <a:lnSpc>
                <a:spcPts val="1100"/>
              </a:lnSpc>
            </a:pPr>
            <a:r>
              <a:rPr lang="ja-JP" altLang="en-US" sz="1000" b="1" dirty="0"/>
              <a:t>後</a:t>
            </a:r>
            <a:r>
              <a:rPr kumimoji="1" lang="ja-JP" altLang="en-US" sz="1000" b="1" dirty="0"/>
              <a:t>期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904434" y="5229226"/>
            <a:ext cx="480313" cy="258227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 anchor="ctr">
            <a:spAutoFit/>
          </a:bodyPr>
          <a:lstStyle/>
          <a:p>
            <a:pPr>
              <a:lnSpc>
                <a:spcPts val="1100"/>
              </a:lnSpc>
            </a:pPr>
            <a:r>
              <a:rPr kumimoji="1" lang="ja-JP" altLang="en-US" sz="1000" b="1" dirty="0"/>
              <a:t>認定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625927" y="5240724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solidFill>
                  <a:srgbClr val="92D050"/>
                </a:solidFill>
              </a:rPr>
              <a:t>→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966917" y="5528685"/>
            <a:ext cx="338554" cy="135710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dirty="0"/>
              <a:t>花シェルジュの資格認定</a:t>
            </a:r>
            <a:endParaRPr lang="en-US" altLang="ja-JP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 bwMode="auto">
          <a:xfrm>
            <a:off x="0" y="251942"/>
            <a:ext cx="7200900" cy="1008112"/>
          </a:xfrm>
          <a:prstGeom prst="rect">
            <a:avLst/>
          </a:prstGeom>
          <a:solidFill>
            <a:srgbClr val="FFCC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12434" tIns="56216" rIns="112434" bIns="56216" numCol="1" rtlCol="0" anchor="ctr" anchorCtr="0" compatLnSpc="1">
            <a:prstTxWarp prst="textNoShape">
              <a:avLst/>
            </a:prstTxWarp>
          </a:bodyPr>
          <a:lstStyle/>
          <a:p>
            <a:pPr defTabSz="1124148"/>
            <a:endParaRPr lang="ja-JP" altLang="en-US" sz="1100" dirty="0">
              <a:solidFill>
                <a:srgbClr val="000000"/>
              </a:solidFill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510357"/>
            <a:ext cx="720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/>
              <a:t>花シェルジュ認定講座　前期セミナー日程表</a:t>
            </a: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008686"/>
              </p:ext>
            </p:extLst>
          </p:nvPr>
        </p:nvGraphicFramePr>
        <p:xfrm>
          <a:off x="155575" y="1547813"/>
          <a:ext cx="6905625" cy="837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Worksheet" r:id="rId3" imgW="6905744" imgH="7677170" progId="Excel.Sheet.12">
                  <p:embed/>
                </p:oleObj>
              </mc:Choice>
              <mc:Fallback>
                <p:oleObj name="Worksheet" r:id="rId3" imgW="6905744" imgH="7677170" progId="Excel.Shee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1547813"/>
                        <a:ext cx="6905625" cy="837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rgbClr val="FF505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06857" tIns="53428" rIns="106857" bIns="53428" numCol="1" rtlCol="0" anchor="ctr" anchorCtr="0" compatLnSpc="1">
        <a:prstTxWarp prst="textNoShape">
          <a:avLst/>
        </a:prstTxWarp>
      </a:bodyPr>
      <a:lstStyle>
        <a:defPPr marL="0" marR="0" indent="0" algn="l" defTabSz="10683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0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HGP教科書体" pitchFamily="18" charset="-128"/>
            <a:ea typeface="HGP教科書体" pitchFamily="1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FF505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06857" tIns="53428" rIns="106857" bIns="53428" numCol="1" anchor="ctr" anchorCtr="0" compatLnSpc="1">
        <a:prstTxWarp prst="textNoShape">
          <a:avLst/>
        </a:prstTxWarp>
      </a:bodyPr>
      <a:lstStyle>
        <a:defPPr marL="0" marR="0" indent="0" algn="l" defTabSz="10683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HGP教科書体" pitchFamily="18" charset="-128"/>
            <a:ea typeface="HGP教科書体" pitchFamily="18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16584</TotalTime>
  <Words>447</Words>
  <Application>Microsoft Office PowerPoint</Application>
  <PresentationFormat>ユーザー設定</PresentationFormat>
  <Paragraphs>55</Paragraphs>
  <Slides>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HGP教科書体</vt:lpstr>
      <vt:lpstr>HGP創英ﾌﾟﾚｾﾞﾝｽEB</vt:lpstr>
      <vt:lpstr>メイリオ</vt:lpstr>
      <vt:lpstr>Arial</vt:lpstr>
      <vt:lpstr>Calibri</vt:lpstr>
      <vt:lpstr>標準デザイン</vt:lpstr>
      <vt:lpstr>Worksheet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FD</dc:creator>
  <cp:lastModifiedBy>user</cp:lastModifiedBy>
  <cp:revision>846</cp:revision>
  <cp:lastPrinted>2020-01-27T02:18:57Z</cp:lastPrinted>
  <dcterms:created xsi:type="dcterms:W3CDTF">2012-08-27T00:57:15Z</dcterms:created>
  <dcterms:modified xsi:type="dcterms:W3CDTF">2020-01-27T02:20:03Z</dcterms:modified>
</cp:coreProperties>
</file>